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59" r:id="rId4"/>
    <p:sldId id="260" r:id="rId5"/>
    <p:sldId id="261" r:id="rId6"/>
    <p:sldId id="262" r:id="rId7"/>
    <p:sldId id="269" r:id="rId8"/>
    <p:sldId id="258" r:id="rId9"/>
    <p:sldId id="263" r:id="rId10"/>
    <p:sldId id="264" r:id="rId11"/>
    <p:sldId id="272" r:id="rId12"/>
    <p:sldId id="273" r:id="rId13"/>
    <p:sldId id="265" r:id="rId14"/>
    <p:sldId id="270" r:id="rId15"/>
    <p:sldId id="266"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109" autoAdjust="0"/>
    <p:restoredTop sz="94660"/>
  </p:normalViewPr>
  <p:slideViewPr>
    <p:cSldViewPr>
      <p:cViewPr>
        <p:scale>
          <a:sx n="119" d="100"/>
          <a:sy n="119" d="100"/>
        </p:scale>
        <p:origin x="-1404"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17.03.2021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17.03.2021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17.03.2021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17.03.2021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17.03.2021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17.03.2021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17.03.2021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17.03.2021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17.03.2021</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1700808"/>
            <a:ext cx="6400800" cy="2088232"/>
          </a:xfrm>
        </p:spPr>
        <p:txBody>
          <a:bodyPr>
            <a:normAutofit fontScale="25000" lnSpcReduction="20000"/>
          </a:bodyPr>
          <a:lstStyle/>
          <a:p>
            <a:pPr algn="ctr"/>
            <a:endParaRPr lang="en-US" dirty="0" smtClean="0"/>
          </a:p>
          <a:p>
            <a:pPr algn="ctr"/>
            <a:r>
              <a:rPr lang="ru-RU" sz="11200" dirty="0">
                <a:solidFill>
                  <a:srgbClr val="FF0000"/>
                </a:solidFill>
              </a:rPr>
              <a:t>Общешкольный  проект</a:t>
            </a:r>
          </a:p>
          <a:p>
            <a:pPr algn="ctr"/>
            <a:r>
              <a:rPr lang="ru-RU" sz="11200" dirty="0">
                <a:solidFill>
                  <a:srgbClr val="FF0000"/>
                </a:solidFill>
              </a:rPr>
              <a:t>«Мир детства в надёжных руках»</a:t>
            </a:r>
          </a:p>
          <a:p>
            <a:pPr algn="ctr"/>
            <a:endParaRPr lang="en-US" sz="11200" dirty="0">
              <a:solidFill>
                <a:srgbClr val="FF0000"/>
              </a:solidFill>
            </a:endParaRPr>
          </a:p>
          <a:p>
            <a:pPr algn="ctr"/>
            <a:r>
              <a:rPr lang="ru-RU" sz="14400" dirty="0">
                <a:solidFill>
                  <a:srgbClr val="FF0000"/>
                </a:solidFill>
              </a:rPr>
              <a:t>«Безопасность на все 100!»</a:t>
            </a:r>
          </a:p>
          <a:p>
            <a:pPr algn="ctr"/>
            <a:endParaRPr lang="en-US" sz="11200" dirty="0" smtClean="0">
              <a:solidFill>
                <a:srgbClr val="FF0000"/>
              </a:solidFill>
            </a:endParaRPr>
          </a:p>
          <a:p>
            <a:pPr algn="ctr"/>
            <a:endParaRPr lang="en-US" sz="11200" dirty="0">
              <a:solidFill>
                <a:srgbClr val="FF0000"/>
              </a:solidFill>
            </a:endParaRPr>
          </a:p>
          <a:p>
            <a:pPr algn="ctr"/>
            <a:endParaRPr lang="en-US" sz="11200" dirty="0" smtClean="0">
              <a:solidFill>
                <a:srgbClr val="FF0000"/>
              </a:solidFill>
            </a:endParaRPr>
          </a:p>
        </p:txBody>
      </p:sp>
      <p:sp>
        <p:nvSpPr>
          <p:cNvPr id="2" name="Заголовок 1"/>
          <p:cNvSpPr>
            <a:spLocks noGrp="1"/>
          </p:cNvSpPr>
          <p:nvPr>
            <p:ph type="ctrTitle"/>
          </p:nvPr>
        </p:nvSpPr>
        <p:spPr>
          <a:xfrm>
            <a:off x="685800" y="548681"/>
            <a:ext cx="7772400" cy="1080119"/>
          </a:xfrm>
        </p:spPr>
        <p:txBody>
          <a:bodyPr>
            <a:normAutofit/>
          </a:bodyPr>
          <a:lstStyle/>
          <a:p>
            <a:pPr marL="182880" indent="0">
              <a:buNone/>
            </a:pPr>
            <a:r>
              <a:rPr lang="en-US" sz="2000" dirty="0" smtClean="0"/>
              <a:t>            </a:t>
            </a:r>
            <a:r>
              <a:rPr lang="ru-RU" sz="2000" dirty="0" smtClean="0"/>
              <a:t>КОУ  «Адаптивная школ</a:t>
            </a:r>
            <a:r>
              <a:rPr lang="ru-RU" sz="2000" dirty="0"/>
              <a:t>а</a:t>
            </a:r>
            <a:r>
              <a:rPr lang="ru-RU" sz="2000" dirty="0" smtClean="0"/>
              <a:t> – детский сад №76»</a:t>
            </a:r>
            <a:endParaRPr lang="ru-RU"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509120"/>
            <a:ext cx="1656184" cy="202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4462919"/>
            <a:ext cx="2039214" cy="1707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547" y="4511090"/>
            <a:ext cx="1728192" cy="161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0805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467544" y="908720"/>
            <a:ext cx="7920880" cy="3297519"/>
          </a:xfrm>
        </p:spPr>
        <p:txBody>
          <a:bodyPr>
            <a:normAutofit/>
          </a:bodyPr>
          <a:lstStyle/>
          <a:p>
            <a:endParaRPr lang="en-US" sz="1200" dirty="0" smtClean="0"/>
          </a:p>
          <a:p>
            <a:endParaRPr lang="en-US" sz="1200" dirty="0"/>
          </a:p>
          <a:p>
            <a:endParaRPr lang="en-US" sz="1200" dirty="0" smtClean="0"/>
          </a:p>
          <a:p>
            <a:endParaRPr lang="en-US" sz="1200" dirty="0"/>
          </a:p>
          <a:p>
            <a:endParaRPr lang="en-US" sz="1200" dirty="0" smtClean="0"/>
          </a:p>
          <a:p>
            <a:pPr marL="45720" indent="0" algn="just">
              <a:buNone/>
            </a:pPr>
            <a:r>
              <a:rPr lang="ru-RU" sz="1400" dirty="0" smtClean="0"/>
              <a:t>  </a:t>
            </a:r>
            <a:r>
              <a:rPr lang="ru-RU" sz="1600" dirty="0" smtClean="0">
                <a:latin typeface="Calibri" panose="020F0502020204030204" pitchFamily="34" charset="0"/>
              </a:rPr>
              <a:t>В </a:t>
            </a:r>
            <a:r>
              <a:rPr lang="ru-RU" sz="1600" dirty="0">
                <a:latin typeface="Calibri" panose="020F0502020204030204" pitchFamily="34" charset="0"/>
              </a:rPr>
              <a:t>рамках проекта «Безопасность на все 100» в нашей группе были проведены ряд мероприятий: сюжетно-ролевые игры, беседы с детьми, просмотр видео и др. Была организована выставка рисунков на тему «Огонь-друг, огонь-враг». Дети с удовольствием с помощью родителей передали в своих рисунках свое осторожное отношение к огню. В семье еще раз поговорили о пожарной безопасности, о том, чтобы никогда не случилось беды.</a:t>
            </a:r>
          </a:p>
        </p:txBody>
      </p:sp>
      <p:pic>
        <p:nvPicPr>
          <p:cNvPr id="3074" name="Picture 2" descr="C:\Users\user\Desktop\4гр\IMG_20210219_1743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244" y="4077072"/>
            <a:ext cx="2648572" cy="21657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4гр\IMG_20210219_1742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3933056"/>
            <a:ext cx="2736303" cy="21602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Desktop\4гр\IMG_20210217_1420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5875" y="260648"/>
            <a:ext cx="2719707" cy="158417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user\Desktop\4гр\IMG_20210217_1420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260649"/>
            <a:ext cx="2448272" cy="15841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user\Desktop\4гр\IMG_20210219_1744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4365104"/>
            <a:ext cx="2376264" cy="216575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user\Desktop\4гр\IMG_20210217_1420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72928" y="260649"/>
            <a:ext cx="1975535"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282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Autofit/>
          </a:bodyPr>
          <a:lstStyle/>
          <a:p>
            <a:pPr marL="0" indent="0">
              <a:buNone/>
            </a:pPr>
            <a:r>
              <a:rPr lang="ru-RU" sz="2800" dirty="0"/>
              <a:t>5 группа</a:t>
            </a:r>
          </a:p>
        </p:txBody>
      </p:sp>
      <p:sp>
        <p:nvSpPr>
          <p:cNvPr id="3" name="Объект 2"/>
          <p:cNvSpPr>
            <a:spLocks noGrp="1"/>
          </p:cNvSpPr>
          <p:nvPr>
            <p:ph sz="quarter" idx="13"/>
          </p:nvPr>
        </p:nvSpPr>
        <p:spPr>
          <a:xfrm>
            <a:off x="457200" y="764704"/>
            <a:ext cx="8229600" cy="5904656"/>
          </a:xfrm>
        </p:spPr>
        <p:txBody>
          <a:bodyPr>
            <a:normAutofit/>
          </a:bodyPr>
          <a:lstStyle/>
          <a:p>
            <a:pPr marL="45720" indent="0" algn="just">
              <a:buNone/>
            </a:pPr>
            <a:r>
              <a:rPr lang="ru-RU" sz="1400" dirty="0" smtClean="0"/>
              <a:t>   </a:t>
            </a:r>
            <a:r>
              <a:rPr lang="ru-RU" sz="1400" dirty="0" smtClean="0">
                <a:latin typeface="Calibri" panose="020F0502020204030204" pitchFamily="34" charset="0"/>
              </a:rPr>
              <a:t>В каждом доме есть много колющих, режущих, острых предметов. И в детском саду они тоже есть. Эти изделия, если их неправильно использовать, не по назначению, они могут причинить много неприятностей. Поэтому, очень важно донести до сознания детей, что каждый из этих предметов используется только по назначению и надо быть очень аккуратными в работе с опасными предметами.</a:t>
            </a:r>
          </a:p>
          <a:p>
            <a:pPr marL="45720" indent="0" algn="just">
              <a:buNone/>
            </a:pPr>
            <a:r>
              <a:rPr lang="ru-RU" sz="1400" dirty="0" smtClean="0">
                <a:latin typeface="Calibri" panose="020F0502020204030204" pitchFamily="34" charset="0"/>
              </a:rPr>
              <a:t>   В ходе беседы с детьми  5 группы посмотрели мультфильм, в котором тетушка Сова доступно и очень интересно рассказала и показала, какую опасность таят острые предметы. И дети наши усвоили правило и будут всегда помнить о нем.</a:t>
            </a:r>
          </a:p>
          <a:p>
            <a:pPr marL="45720" indent="0" algn="just">
              <a:buNone/>
            </a:pPr>
            <a:r>
              <a:rPr lang="ru-RU" sz="1400" dirty="0" smtClean="0">
                <a:latin typeface="Calibri" panose="020F0502020204030204" pitchFamily="34" charset="0"/>
              </a:rPr>
              <a:t>«</a:t>
            </a:r>
            <a:r>
              <a:rPr lang="ru-RU" sz="1400" dirty="0" smtClean="0">
                <a:latin typeface="Calibri" panose="020F0502020204030204" pitchFamily="34" charset="0"/>
              </a:rPr>
              <a:t>Окружают нас повсюду очень острые предметы,</a:t>
            </a:r>
          </a:p>
          <a:p>
            <a:pPr marL="45720" indent="0" algn="just">
              <a:buNone/>
            </a:pPr>
            <a:r>
              <a:rPr lang="ru-RU" sz="1400" dirty="0" smtClean="0">
                <a:latin typeface="Calibri" panose="020F0502020204030204" pitchFamily="34" charset="0"/>
              </a:rPr>
              <a:t>А поэтому детишки, вы послушайте совета</a:t>
            </a:r>
            <a:r>
              <a:rPr lang="en-US" sz="1400" dirty="0" smtClean="0">
                <a:latin typeface="Calibri" panose="020F0502020204030204" pitchFamily="34" charset="0"/>
              </a:rPr>
              <a:t>:</a:t>
            </a:r>
            <a:endParaRPr lang="ru-RU" sz="1400" dirty="0" smtClean="0">
              <a:latin typeface="Calibri" panose="020F0502020204030204" pitchFamily="34" charset="0"/>
            </a:endParaRPr>
          </a:p>
          <a:p>
            <a:pPr marL="45720" indent="0" algn="just">
              <a:buNone/>
            </a:pPr>
            <a:r>
              <a:rPr lang="ru-RU" sz="1400" dirty="0" smtClean="0">
                <a:latin typeface="Calibri" panose="020F0502020204030204" pitchFamily="34" charset="0"/>
              </a:rPr>
              <a:t>Вилки, ножницы, иголки, топоры, ножи, осколки – </a:t>
            </a:r>
          </a:p>
          <a:p>
            <a:pPr marL="45720" indent="0" algn="just">
              <a:buNone/>
            </a:pPr>
            <a:r>
              <a:rPr lang="ru-RU" sz="1400" dirty="0" smtClean="0">
                <a:latin typeface="Calibri" panose="020F0502020204030204" pitchFamily="34" charset="0"/>
              </a:rPr>
              <a:t>Не игрушки, не конфеты, а опасные </a:t>
            </a:r>
            <a:r>
              <a:rPr lang="ru-RU" sz="1400" dirty="0" smtClean="0">
                <a:latin typeface="Calibri" panose="020F0502020204030204" pitchFamily="34" charset="0"/>
              </a:rPr>
              <a:t>предметы»</a:t>
            </a:r>
            <a:endParaRPr lang="ru-RU" sz="1400" dirty="0">
              <a:latin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005065"/>
            <a:ext cx="2304256" cy="251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3" y="4005065"/>
            <a:ext cx="1800200" cy="245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4005064"/>
            <a:ext cx="1800200" cy="245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318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987824" y="908720"/>
            <a:ext cx="3528392" cy="281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276053"/>
            <a:ext cx="2066925" cy="284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077072"/>
            <a:ext cx="1777553" cy="230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3861048"/>
            <a:ext cx="2016224" cy="252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031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pPr marL="0" indent="0">
              <a:buNone/>
            </a:pPr>
            <a:r>
              <a:rPr lang="en-US" sz="2800" dirty="0"/>
              <a:t>6</a:t>
            </a:r>
            <a:r>
              <a:rPr lang="ru-RU" sz="2800" dirty="0" smtClean="0"/>
              <a:t> группа</a:t>
            </a:r>
            <a:endParaRPr lang="ru-RU" sz="2800" dirty="0"/>
          </a:p>
        </p:txBody>
      </p:sp>
      <p:sp>
        <p:nvSpPr>
          <p:cNvPr id="3" name="Объект 2"/>
          <p:cNvSpPr>
            <a:spLocks noGrp="1"/>
          </p:cNvSpPr>
          <p:nvPr>
            <p:ph sz="quarter" idx="13"/>
          </p:nvPr>
        </p:nvSpPr>
        <p:spPr>
          <a:xfrm>
            <a:off x="457200" y="692696"/>
            <a:ext cx="8229600" cy="5433467"/>
          </a:xfrm>
        </p:spPr>
        <p:txBody>
          <a:bodyPr>
            <a:normAutofit/>
          </a:bodyPr>
          <a:lstStyle/>
          <a:p>
            <a:pPr marL="45720" indent="0" algn="just">
              <a:buNone/>
            </a:pPr>
            <a:r>
              <a:rPr lang="ru-RU" sz="1400" dirty="0" smtClean="0"/>
              <a:t>     </a:t>
            </a:r>
            <a:r>
              <a:rPr lang="ru-RU" sz="1400" dirty="0" smtClean="0">
                <a:latin typeface="Calibri" panose="020F0502020204030204" pitchFamily="34" charset="0"/>
              </a:rPr>
              <a:t>Безопасность </a:t>
            </a:r>
            <a:r>
              <a:rPr lang="ru-RU" sz="1400" dirty="0">
                <a:latin typeface="Calibri" panose="020F0502020204030204" pitchFamily="34" charset="0"/>
              </a:rPr>
              <a:t>жизнедеятельности детей в современных условиях - один из самых актуальных вопросов сегодня. Подготовить ребенка к умению находить выход из чрезвычайных ситуаций, опасных для жизни и здоровья, возможно только сформировав у него систему знаний об основах безопасности жизнедеятельности человека и общества, усвоив практические навыки охраны жизни и здоровья. Даже самая обычная обстановка станет опасной, если не знать правил поведения на улице, в садике, дома. В рамках проекта «Мир детства в надежных руках» педагогами группы №6 совместно с родителями была создана «книга-малышка» и организован конкурс рисунков «Моя безопасность», направленные на развитие умения детей предвидеть опасные ситуации в воде и на замерзших водоемах, при пожаре, при открытых колодцах на улице, при общении на улице и дома с незнакомыми людьми, при открытии окон, при ударе электрического тока от посторонних предметов и т.д. Формирование у детей важности и необходимости знаний о себе: фамилию, имя, домашний адрес, номер телефона, учить набирать номер пожарной службы, скорой помощи, полиции в экстремальной ситуации.</a:t>
            </a:r>
          </a:p>
          <a:p>
            <a:pPr marL="45720" indent="0">
              <a:buNone/>
            </a:pPr>
            <a:r>
              <a:rPr lang="ru-RU" sz="1200" dirty="0"/>
              <a:t>	</a:t>
            </a:r>
          </a:p>
          <a:p>
            <a:endParaRPr lang="en-US" sz="1300" dirty="0" smtClean="0"/>
          </a:p>
          <a:p>
            <a:endParaRPr lang="en-US" sz="1300" dirty="0"/>
          </a:p>
          <a:p>
            <a:endParaRPr lang="en-US" sz="1300" dirty="0" smtClean="0"/>
          </a:p>
          <a:p>
            <a:endParaRPr lang="en-US" sz="1300" dirty="0"/>
          </a:p>
          <a:p>
            <a:endParaRPr lang="en-US" sz="1300" dirty="0" smtClean="0"/>
          </a:p>
          <a:p>
            <a:endParaRPr lang="en-US" sz="1300" dirty="0"/>
          </a:p>
          <a:p>
            <a:endParaRPr lang="en-US" sz="1300" dirty="0" smtClean="0"/>
          </a:p>
          <a:p>
            <a:endParaRPr lang="en-US" sz="1300" dirty="0"/>
          </a:p>
          <a:p>
            <a:endParaRPr lang="en-US" sz="1300" dirty="0" smtClean="0"/>
          </a:p>
          <a:p>
            <a:endParaRPr lang="en-US" sz="1300" dirty="0"/>
          </a:p>
          <a:p>
            <a:endParaRPr lang="en-US" sz="1300" dirty="0" smtClean="0"/>
          </a:p>
          <a:p>
            <a:endParaRPr lang="ru-RU" dirty="0"/>
          </a:p>
          <a:p>
            <a:endParaRPr lang="ru-RU" dirty="0"/>
          </a:p>
          <a:p>
            <a:endParaRPr lang="ru-RU" dirty="0"/>
          </a:p>
          <a:p>
            <a:endParaRPr lang="ru-RU" dirty="0"/>
          </a:p>
          <a:p>
            <a:endParaRPr lang="ru-RU" dirty="0"/>
          </a:p>
        </p:txBody>
      </p:sp>
      <p:pic>
        <p:nvPicPr>
          <p:cNvPr id="1029" name="Picture 5" descr="C:\Users\user\Desktop\6 гр\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429000"/>
            <a:ext cx="1872208"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6 гр\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4365102"/>
            <a:ext cx="1825935" cy="219361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Desktop\6 гр\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9564" y="4237890"/>
            <a:ext cx="1872715" cy="23042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user\Desktop\6 гр\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6468" y="3132741"/>
            <a:ext cx="1937608" cy="232094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user\Desktop\6 гр\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3155" y="3429000"/>
            <a:ext cx="1753927"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928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endParaRPr lang="ru-RU" sz="1200" dirty="0"/>
          </a:p>
        </p:txBody>
      </p:sp>
      <p:sp>
        <p:nvSpPr>
          <p:cNvPr id="3" name="Объект 2"/>
          <p:cNvSpPr>
            <a:spLocks noGrp="1"/>
          </p:cNvSpPr>
          <p:nvPr>
            <p:ph sz="quarter" idx="13"/>
          </p:nvPr>
        </p:nvSpPr>
        <p:spPr>
          <a:xfrm>
            <a:off x="457200" y="2276872"/>
            <a:ext cx="8229600" cy="3849291"/>
          </a:xfrm>
        </p:spPr>
        <p:txBody>
          <a:bodyPr/>
          <a:lstStyle/>
          <a:p>
            <a:endParaRPr lang="en-US" dirty="0" smtClean="0"/>
          </a:p>
          <a:p>
            <a:endParaRPr lang="en-US" dirty="0"/>
          </a:p>
          <a:p>
            <a:endParaRPr lang="ru-RU" dirty="0"/>
          </a:p>
        </p:txBody>
      </p:sp>
      <p:pic>
        <p:nvPicPr>
          <p:cNvPr id="2053" name="Picture 5" descr="C:\Users\user\Desktop\6 гр\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5414" y="2400087"/>
            <a:ext cx="2772308" cy="32129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080210"/>
            <a:ext cx="1648519"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4192290"/>
            <a:ext cx="1781869" cy="225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4006575"/>
            <a:ext cx="1694184" cy="241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0272" y="2196031"/>
            <a:ext cx="1493838" cy="181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6544" y="332656"/>
            <a:ext cx="8509671" cy="1477328"/>
          </a:xfrm>
          <a:prstGeom prst="rect">
            <a:avLst/>
          </a:prstGeom>
        </p:spPr>
        <p:txBody>
          <a:bodyPr wrap="square">
            <a:spAutoFit/>
          </a:bodyPr>
          <a:lstStyle/>
          <a:p>
            <a:pPr algn="just"/>
            <a:r>
              <a:rPr lang="ru-RU" dirty="0" smtClean="0"/>
              <a:t>    </a:t>
            </a:r>
            <a:r>
              <a:rPr lang="ru-RU" dirty="0" smtClean="0">
                <a:latin typeface="Calibri" panose="020F0502020204030204" pitchFamily="34" charset="0"/>
              </a:rPr>
              <a:t>В </a:t>
            </a:r>
            <a:r>
              <a:rPr lang="ru-RU" dirty="0">
                <a:latin typeface="Calibri" panose="020F0502020204030204" pitchFamily="34" charset="0"/>
              </a:rPr>
              <a:t>современном мире в каждом доме имеется десяток, а то и более различных электрических устройств. Поэтому необходимо познакомить детей с основами их безопасного использования. В нашей группе была проведена беседа с детьми на тему «Осторожно - электроприборы» и совместно с родителями оформлена фотовыставка «</a:t>
            </a:r>
            <a:r>
              <a:rPr lang="ru-RU" dirty="0" smtClean="0">
                <a:latin typeface="Calibri" panose="020F0502020204030204" pitchFamily="34" charset="0"/>
              </a:rPr>
              <a:t>Электроприборы»</a:t>
            </a:r>
            <a:endParaRPr lang="ru-RU" dirty="0">
              <a:latin typeface="Calibri" panose="020F0502020204030204" pitchFamily="34" charset="0"/>
            </a:endParaRPr>
          </a:p>
        </p:txBody>
      </p:sp>
    </p:spTree>
    <p:extLst>
      <p:ext uri="{BB962C8B-B14F-4D97-AF65-F5344CB8AC3E}">
        <p14:creationId xmlns:p14="http://schemas.microsoft.com/office/powerpoint/2010/main" val="1417839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562074"/>
          </a:xfrm>
        </p:spPr>
        <p:txBody>
          <a:bodyPr>
            <a:normAutofit fontScale="90000"/>
          </a:bodyPr>
          <a:lstStyle/>
          <a:p>
            <a:pPr marL="0" indent="0" algn="l">
              <a:buNone/>
            </a:pPr>
            <a:r>
              <a:rPr lang="ru-RU" sz="2700" dirty="0"/>
              <a:t>Итоги реализации проекта:</a:t>
            </a:r>
            <a:r>
              <a:rPr lang="ru-RU" sz="2000" dirty="0"/>
              <a:t/>
            </a:r>
            <a:br>
              <a:rPr lang="ru-RU" sz="2000" dirty="0"/>
            </a:br>
            <a:r>
              <a:rPr lang="en-US" sz="2000" dirty="0" smtClean="0"/>
              <a:t/>
            </a:r>
            <a:br>
              <a:rPr lang="en-US" sz="2000" dirty="0" smtClean="0"/>
            </a:br>
            <a:r>
              <a:rPr lang="ru-RU" sz="2000" b="0" dirty="0" smtClean="0"/>
              <a:t>1</a:t>
            </a:r>
            <a:r>
              <a:rPr lang="ru-RU" sz="2000" dirty="0" smtClean="0">
                <a:latin typeface="Calibri" panose="020F0502020204030204" pitchFamily="34" charset="0"/>
              </a:rPr>
              <a:t>.    </a:t>
            </a:r>
            <a:r>
              <a:rPr lang="ru-RU" sz="2000" b="0" dirty="0" smtClean="0">
                <a:latin typeface="Calibri" panose="020F0502020204030204" pitchFamily="34" charset="0"/>
              </a:rPr>
              <a:t>У детей сформирована система знаний о навыках безопасного поведения на улице, в доме, на природе, умения действовать в опасных ситуациях.</a:t>
            </a:r>
            <a:br>
              <a:rPr lang="ru-RU" sz="2000" b="0" dirty="0" smtClean="0">
                <a:latin typeface="Calibri" panose="020F0502020204030204" pitchFamily="34" charset="0"/>
              </a:rPr>
            </a:br>
            <a:r>
              <a:rPr lang="ru-RU" sz="2000" b="0" dirty="0" smtClean="0">
                <a:latin typeface="Calibri" panose="020F0502020204030204" pitchFamily="34" charset="0"/>
              </a:rPr>
              <a:t>2.Проведены  выставки рисунков «Осторожно, огонь!», «Огонь-друг, огонь-враг»</a:t>
            </a:r>
            <a:br>
              <a:rPr lang="ru-RU" sz="2000" b="0" dirty="0" smtClean="0">
                <a:latin typeface="Calibri" panose="020F0502020204030204" pitchFamily="34" charset="0"/>
              </a:rPr>
            </a:br>
            <a:r>
              <a:rPr lang="ru-RU" sz="2000" b="0" dirty="0" smtClean="0">
                <a:latin typeface="Calibri" panose="020F0502020204030204" pitchFamily="34" charset="0"/>
              </a:rPr>
              <a:t>-Памятки-буклеты «Правила пожарной безопасности детям», «Советы </a:t>
            </a:r>
            <a:r>
              <a:rPr lang="ru-RU" sz="2000" b="0" dirty="0" err="1">
                <a:latin typeface="Calibri" panose="020F0502020204030204" pitchFamily="34" charset="0"/>
              </a:rPr>
              <a:t>С</a:t>
            </a:r>
            <a:r>
              <a:rPr lang="ru-RU" sz="2000" b="0" dirty="0" err="1" smtClean="0">
                <a:latin typeface="Calibri" panose="020F0502020204030204" pitchFamily="34" charset="0"/>
              </a:rPr>
              <a:t>фетофорчика</a:t>
            </a:r>
            <a:r>
              <a:rPr lang="ru-RU" sz="2000" b="0" dirty="0" smtClean="0">
                <a:latin typeface="Calibri" panose="020F0502020204030204" pitchFamily="34" charset="0"/>
              </a:rPr>
              <a:t>», «Осторожно, в доме ребенок!»</a:t>
            </a:r>
            <a:br>
              <a:rPr lang="ru-RU" sz="2000" b="0" dirty="0" smtClean="0">
                <a:latin typeface="Calibri" panose="020F0502020204030204" pitchFamily="34" charset="0"/>
              </a:rPr>
            </a:br>
            <a:r>
              <a:rPr lang="ru-RU" sz="2000" b="0" dirty="0" smtClean="0">
                <a:latin typeface="Calibri" panose="020F0502020204030204" pitchFamily="34" charset="0"/>
              </a:rPr>
              <a:t>-Конкурс рисунков « Моя безопасность»</a:t>
            </a:r>
            <a:br>
              <a:rPr lang="ru-RU" sz="2000" b="0" dirty="0" smtClean="0">
                <a:latin typeface="Calibri" panose="020F0502020204030204" pitchFamily="34" charset="0"/>
              </a:rPr>
            </a:br>
            <a:r>
              <a:rPr lang="ru-RU" sz="2000" b="0" dirty="0" smtClean="0">
                <a:latin typeface="Calibri" panose="020F0502020204030204" pitchFamily="34" charset="0"/>
              </a:rPr>
              <a:t>-Экскурсия по зданию детского сада, с целью ознакомления со средствами пожаротушения</a:t>
            </a:r>
            <a:br>
              <a:rPr lang="ru-RU" sz="2000" b="0" dirty="0" smtClean="0">
                <a:latin typeface="Calibri" panose="020F0502020204030204" pitchFamily="34" charset="0"/>
              </a:rPr>
            </a:br>
            <a:r>
              <a:rPr lang="ru-RU" sz="2000" b="0" dirty="0" smtClean="0">
                <a:latin typeface="Calibri" panose="020F0502020204030204" pitchFamily="34" charset="0"/>
              </a:rPr>
              <a:t>-Беседы «Осторожно-электроприборы!», «Опасность дома», «Опасные предметы», «Осторожно, огонь!»</a:t>
            </a:r>
            <a:r>
              <a:rPr lang="ru-RU" sz="2000" b="0" dirty="0">
                <a:latin typeface="Calibri" panose="020F0502020204030204" pitchFamily="34" charset="0"/>
              </a:rPr>
              <a:t/>
            </a:r>
            <a:br>
              <a:rPr lang="ru-RU" sz="2000" b="0" dirty="0">
                <a:latin typeface="Calibri" panose="020F0502020204030204" pitchFamily="34" charset="0"/>
              </a:rPr>
            </a:br>
            <a:r>
              <a:rPr lang="ru-RU" sz="2000" b="0" dirty="0" smtClean="0">
                <a:latin typeface="Calibri" panose="020F0502020204030204" pitchFamily="34" charset="0"/>
              </a:rPr>
              <a:t>3.Совместно с родителями изготовлена  «книжка-малышка» «Моя безопасность», проведена фотовыставка « Электроприборы»</a:t>
            </a:r>
            <a:r>
              <a:rPr lang="en-US" sz="2000" b="0" dirty="0" smtClean="0">
                <a:latin typeface="Calibri" panose="020F0502020204030204" pitchFamily="34" charset="0"/>
              </a:rPr>
              <a:t>,</a:t>
            </a:r>
            <a:r>
              <a:rPr lang="ru-RU" sz="2000" b="0" dirty="0" smtClean="0">
                <a:latin typeface="Calibri" panose="020F0502020204030204" pitchFamily="34" charset="0"/>
              </a:rPr>
              <a:t>выставка рисунков «Осторожно, огонь!»</a:t>
            </a:r>
            <a:br>
              <a:rPr lang="ru-RU" sz="2000" b="0" dirty="0" smtClean="0">
                <a:latin typeface="Calibri" panose="020F0502020204030204" pitchFamily="34" charset="0"/>
              </a:rPr>
            </a:br>
            <a:r>
              <a:rPr lang="ru-RU" sz="2000" dirty="0">
                <a:latin typeface="Calibri" panose="020F0502020204030204" pitchFamily="34" charset="0"/>
              </a:rPr>
              <a:t/>
            </a:r>
            <a:br>
              <a:rPr lang="ru-RU" sz="2000" dirty="0">
                <a:latin typeface="Calibri" panose="020F0502020204030204" pitchFamily="34" charset="0"/>
              </a:rPr>
            </a:br>
            <a:endParaRPr lang="ru-RU" sz="2000" dirty="0">
              <a:latin typeface="Calibri" panose="020F050202020403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4581128"/>
            <a:ext cx="295232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2791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5" y="404664"/>
            <a:ext cx="7478216" cy="1152128"/>
          </a:xfrm>
        </p:spPr>
        <p:txBody>
          <a:bodyPr>
            <a:noAutofit/>
          </a:bodyPr>
          <a:lstStyle/>
          <a:p>
            <a:pPr marL="0" indent="0" algn="ctr">
              <a:buNone/>
            </a:pPr>
            <a:r>
              <a:rPr lang="ru-RU" sz="2000" dirty="0" smtClean="0"/>
              <a:t>Вид, тип проекта</a:t>
            </a:r>
            <a:r>
              <a:rPr lang="en-US" sz="2000" dirty="0" smtClean="0"/>
              <a:t>:</a:t>
            </a:r>
            <a:r>
              <a:rPr lang="ru-RU" sz="2000" dirty="0" smtClean="0"/>
              <a:t> информационно – творческий, коллективный, среднесрочный</a:t>
            </a:r>
            <a:r>
              <a:rPr lang="en-US" sz="2000" dirty="0" smtClean="0"/>
              <a:t/>
            </a:r>
            <a:br>
              <a:rPr lang="en-US" sz="2000" dirty="0" smtClean="0"/>
            </a:br>
            <a:r>
              <a:rPr lang="en-US" sz="2000" dirty="0"/>
              <a:t/>
            </a:r>
            <a:br>
              <a:rPr lang="en-US" sz="2000" dirty="0"/>
            </a:br>
            <a:endParaRPr lang="ru-RU" sz="2000" dirty="0"/>
          </a:p>
        </p:txBody>
      </p:sp>
      <p:sp>
        <p:nvSpPr>
          <p:cNvPr id="3" name="Объект 2"/>
          <p:cNvSpPr>
            <a:spLocks noGrp="1"/>
          </p:cNvSpPr>
          <p:nvPr>
            <p:ph sz="quarter" idx="13"/>
          </p:nvPr>
        </p:nvSpPr>
        <p:spPr>
          <a:xfrm>
            <a:off x="457200" y="1844824"/>
            <a:ext cx="8229600" cy="4281339"/>
          </a:xfrm>
        </p:spPr>
        <p:txBody>
          <a:bodyPr>
            <a:normAutofit/>
          </a:bodyPr>
          <a:lstStyle/>
          <a:p>
            <a:pPr marL="0" indent="0">
              <a:buNone/>
            </a:pPr>
            <a:r>
              <a:rPr lang="ru-RU" b="1" dirty="0" smtClean="0">
                <a:latin typeface="Calibri" panose="020F0502020204030204" pitchFamily="34" charset="0"/>
              </a:rPr>
              <a:t>Длительность проекта</a:t>
            </a:r>
            <a:r>
              <a:rPr lang="en-US" b="1" dirty="0" smtClean="0">
                <a:latin typeface="Calibri" panose="020F0502020204030204" pitchFamily="34" charset="0"/>
              </a:rPr>
              <a:t>: </a:t>
            </a:r>
            <a:r>
              <a:rPr lang="ru-RU" dirty="0" smtClean="0">
                <a:latin typeface="Calibri" panose="020F0502020204030204" pitchFamily="34" charset="0"/>
              </a:rPr>
              <a:t>декабрь, январь, февраль</a:t>
            </a:r>
          </a:p>
          <a:p>
            <a:pPr marL="0" indent="0">
              <a:buNone/>
            </a:pPr>
            <a:r>
              <a:rPr lang="ru-RU" b="1" dirty="0" smtClean="0">
                <a:latin typeface="Calibri" panose="020F0502020204030204" pitchFamily="34" charset="0"/>
              </a:rPr>
              <a:t>Участники проекта</a:t>
            </a:r>
            <a:r>
              <a:rPr lang="en-US" b="1" dirty="0" smtClean="0">
                <a:latin typeface="Calibri" panose="020F0502020204030204" pitchFamily="34" charset="0"/>
              </a:rPr>
              <a:t>:</a:t>
            </a:r>
            <a:endParaRPr lang="ru-RU" b="1" dirty="0" smtClean="0">
              <a:latin typeface="Calibri" panose="020F0502020204030204" pitchFamily="34" charset="0"/>
            </a:endParaRPr>
          </a:p>
          <a:p>
            <a:pPr marL="0" indent="0">
              <a:buNone/>
            </a:pPr>
            <a:r>
              <a:rPr lang="ru-RU" dirty="0" smtClean="0">
                <a:latin typeface="Calibri" panose="020F0502020204030204" pitchFamily="34" charset="0"/>
              </a:rPr>
              <a:t>1.Дети групп №1, №3, №4, №5, №6 КОУ «Адаптивная школа – детский сад №76»</a:t>
            </a:r>
          </a:p>
          <a:p>
            <a:pPr marL="0" indent="0">
              <a:buNone/>
            </a:pPr>
            <a:r>
              <a:rPr lang="ru-RU" dirty="0" smtClean="0">
                <a:latin typeface="Calibri" panose="020F0502020204030204" pitchFamily="34" charset="0"/>
              </a:rPr>
              <a:t>2.Педагоги (воспитатели)</a:t>
            </a:r>
          </a:p>
          <a:p>
            <a:pPr marL="0" indent="0">
              <a:buNone/>
            </a:pPr>
            <a:r>
              <a:rPr lang="ru-RU" dirty="0" smtClean="0">
                <a:latin typeface="Calibri" panose="020F0502020204030204" pitchFamily="34" charset="0"/>
              </a:rPr>
              <a:t>3.Родители воспитанников</a:t>
            </a:r>
            <a:endParaRPr lang="ru-RU" dirty="0">
              <a:latin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933056"/>
            <a:ext cx="324036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947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1" y="332656"/>
            <a:ext cx="7694240" cy="1224136"/>
          </a:xfrm>
        </p:spPr>
        <p:txBody>
          <a:bodyPr>
            <a:normAutofit/>
          </a:bodyPr>
          <a:lstStyle/>
          <a:p>
            <a:pPr marL="0" indent="0" algn="just">
              <a:buNone/>
            </a:pPr>
            <a:r>
              <a:rPr lang="ru-RU" sz="1800" dirty="0" smtClean="0"/>
              <a:t>Цель проекта</a:t>
            </a:r>
            <a:r>
              <a:rPr lang="en-US" sz="1800" dirty="0" smtClean="0"/>
              <a:t>:</a:t>
            </a:r>
            <a:r>
              <a:rPr lang="ru-RU" sz="1800" dirty="0" smtClean="0"/>
              <a:t> </a:t>
            </a:r>
            <a:r>
              <a:rPr lang="ru-RU" sz="1800" b="0" dirty="0" smtClean="0"/>
              <a:t>формирование у детей осознанного выполнения правил поведения, обеспечивающих сохранность их жизни и здоровья в современных условиях улицы, транспорта, природы, </a:t>
            </a:r>
            <a:r>
              <a:rPr lang="ru-RU" sz="1800" b="0" dirty="0" smtClean="0"/>
              <a:t>быта</a:t>
            </a:r>
            <a:endParaRPr lang="ru-RU" sz="1800" b="0" dirty="0"/>
          </a:p>
        </p:txBody>
      </p:sp>
      <p:sp>
        <p:nvSpPr>
          <p:cNvPr id="3" name="Объект 2"/>
          <p:cNvSpPr>
            <a:spLocks noGrp="1"/>
          </p:cNvSpPr>
          <p:nvPr>
            <p:ph sz="quarter" idx="13"/>
          </p:nvPr>
        </p:nvSpPr>
        <p:spPr>
          <a:xfrm>
            <a:off x="827584" y="1628800"/>
            <a:ext cx="7704856" cy="4536504"/>
          </a:xfrm>
        </p:spPr>
        <p:txBody>
          <a:bodyPr>
            <a:normAutofit fontScale="92500" lnSpcReduction="20000"/>
          </a:bodyPr>
          <a:lstStyle/>
          <a:p>
            <a:pPr marL="45720" indent="0">
              <a:buNone/>
            </a:pPr>
            <a:r>
              <a:rPr lang="ru-RU" sz="2200" b="1" dirty="0" smtClean="0"/>
              <a:t>Задачи проекта для детей</a:t>
            </a:r>
            <a:r>
              <a:rPr lang="en-US" sz="2200" b="1" dirty="0" smtClean="0"/>
              <a:t>:</a:t>
            </a:r>
          </a:p>
          <a:p>
            <a:pPr marL="45720" indent="0" algn="just">
              <a:buNone/>
            </a:pPr>
            <a:r>
              <a:rPr lang="ru-RU" sz="2200" dirty="0" smtClean="0">
                <a:latin typeface="Calibri" panose="020F0502020204030204" pitchFamily="34" charset="0"/>
              </a:rPr>
              <a:t>-Формировать у детей сознательное и ответственное отношение к личной </a:t>
            </a:r>
            <a:r>
              <a:rPr lang="ru-RU" sz="2200" dirty="0">
                <a:latin typeface="Calibri" panose="020F0502020204030204" pitchFamily="34" charset="0"/>
              </a:rPr>
              <a:t>безопасности </a:t>
            </a:r>
            <a:r>
              <a:rPr lang="ru-RU" sz="2200" dirty="0" smtClean="0">
                <a:latin typeface="Calibri" panose="020F0502020204030204" pitchFamily="34" charset="0"/>
              </a:rPr>
              <a:t>при контакте </a:t>
            </a:r>
            <a:r>
              <a:rPr lang="ru-RU" sz="2200" dirty="0">
                <a:latin typeface="Calibri" panose="020F0502020204030204" pitchFamily="34" charset="0"/>
              </a:rPr>
              <a:t>с незнакомыми </a:t>
            </a:r>
            <a:r>
              <a:rPr lang="ru-RU" sz="2200" dirty="0" smtClean="0">
                <a:latin typeface="Calibri" panose="020F0502020204030204" pitchFamily="34" charset="0"/>
              </a:rPr>
              <a:t>людьми</a:t>
            </a:r>
            <a:r>
              <a:rPr lang="en-US" sz="2200" dirty="0" smtClean="0">
                <a:latin typeface="Calibri" panose="020F0502020204030204" pitchFamily="34" charset="0"/>
              </a:rPr>
              <a:t>,</a:t>
            </a:r>
            <a:r>
              <a:rPr lang="ru-RU" sz="2200" dirty="0" smtClean="0">
                <a:latin typeface="Calibri" panose="020F0502020204030204" pitchFamily="34" charset="0"/>
              </a:rPr>
              <a:t> закрепить у детей знания о правилах поведения на улице , дороге, транспорте</a:t>
            </a:r>
            <a:r>
              <a:rPr lang="en-US" dirty="0">
                <a:latin typeface="Calibri" panose="020F0502020204030204" pitchFamily="34" charset="0"/>
              </a:rPr>
              <a:t>,</a:t>
            </a:r>
            <a:r>
              <a:rPr lang="ru-RU" sz="2200" dirty="0" smtClean="0">
                <a:latin typeface="Calibri" panose="020F0502020204030204" pitchFamily="34" charset="0"/>
              </a:rPr>
              <a:t> об осторожном обращении с опасными предметами, пожарной безопасности. </a:t>
            </a:r>
          </a:p>
          <a:p>
            <a:pPr marL="45720" indent="0" algn="just">
              <a:buNone/>
            </a:pPr>
            <a:r>
              <a:rPr lang="ru-RU" sz="2200" dirty="0" smtClean="0">
                <a:latin typeface="Calibri" panose="020F0502020204030204" pitchFamily="34" charset="0"/>
              </a:rPr>
              <a:t>-Отразить наблюдения и полученные знания в различных видах деятельности (изобразительной, игровой, умственной)</a:t>
            </a:r>
          </a:p>
          <a:p>
            <a:pPr marL="45720" indent="0" algn="just">
              <a:buNone/>
            </a:pPr>
            <a:r>
              <a:rPr lang="ru-RU" sz="2200" dirty="0" smtClean="0">
                <a:latin typeface="Calibri" panose="020F0502020204030204" pitchFamily="34" charset="0"/>
              </a:rPr>
              <a:t>-Способствовать </a:t>
            </a:r>
            <a:r>
              <a:rPr lang="ru-RU" sz="2200" dirty="0">
                <a:latin typeface="Calibri" panose="020F0502020204030204" pitchFamily="34" charset="0"/>
              </a:rPr>
              <a:t>развитию познавательной активности, мышления, воображения, фантазии, творческих способностей и коммуникативных навыков</a:t>
            </a:r>
            <a:r>
              <a:rPr lang="ru-RU" sz="2200" dirty="0" smtClean="0">
                <a:latin typeface="Calibri" panose="020F0502020204030204" pitchFamily="34" charset="0"/>
              </a:rPr>
              <a:t>.</a:t>
            </a:r>
          </a:p>
          <a:p>
            <a:pPr marL="45720" indent="0" algn="just">
              <a:buNone/>
            </a:pPr>
            <a:r>
              <a:rPr lang="ru-RU" sz="2200" dirty="0" smtClean="0">
                <a:latin typeface="Calibri" panose="020F0502020204030204" pitchFamily="34" charset="0"/>
              </a:rPr>
              <a:t>-Воспитывать </a:t>
            </a:r>
            <a:r>
              <a:rPr lang="ru-RU" sz="2200" dirty="0">
                <a:latin typeface="Calibri" panose="020F0502020204030204" pitchFamily="34" charset="0"/>
              </a:rPr>
              <a:t>у детей чувство ответственности за свою жизнь, активную жизненную позицию.</a:t>
            </a:r>
          </a:p>
          <a:p>
            <a:pPr marL="45720" indent="0" algn="just">
              <a:buNone/>
            </a:pPr>
            <a:r>
              <a:rPr lang="ru-RU" sz="2200" dirty="0">
                <a:latin typeface="Calibri" panose="020F0502020204030204" pitchFamily="34" charset="0"/>
              </a:rPr>
              <a:t>- Приобщать родителей к совместной творческой деятельности с детьми.</a:t>
            </a:r>
          </a:p>
          <a:p>
            <a:endParaRPr lang="ru-RU" dirty="0"/>
          </a:p>
          <a:p>
            <a:endParaRPr lang="ru-RU" dirty="0"/>
          </a:p>
          <a:p>
            <a:endParaRPr lang="ru-RU" dirty="0"/>
          </a:p>
        </p:txBody>
      </p:sp>
    </p:spTree>
    <p:extLst>
      <p:ext uri="{BB962C8B-B14F-4D97-AF65-F5344CB8AC3E}">
        <p14:creationId xmlns:p14="http://schemas.microsoft.com/office/powerpoint/2010/main" val="3684401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4544" y="188640"/>
            <a:ext cx="6048672" cy="720080"/>
          </a:xfrm>
        </p:spPr>
        <p:txBody>
          <a:bodyPr>
            <a:normAutofit/>
          </a:bodyPr>
          <a:lstStyle/>
          <a:p>
            <a:pPr marL="0" indent="0">
              <a:buNone/>
            </a:pPr>
            <a:r>
              <a:rPr lang="ru-RU" sz="2800" dirty="0" smtClean="0"/>
              <a:t>Предполагаемый результат</a:t>
            </a:r>
            <a:r>
              <a:rPr lang="ru-RU" sz="3200" dirty="0" smtClean="0"/>
              <a:t>:</a:t>
            </a:r>
            <a:endParaRPr lang="ru-RU" sz="3200" dirty="0"/>
          </a:p>
        </p:txBody>
      </p:sp>
      <p:sp>
        <p:nvSpPr>
          <p:cNvPr id="3" name="Объект 2"/>
          <p:cNvSpPr>
            <a:spLocks noGrp="1"/>
          </p:cNvSpPr>
          <p:nvPr>
            <p:ph sz="quarter" idx="13"/>
          </p:nvPr>
        </p:nvSpPr>
        <p:spPr>
          <a:xfrm>
            <a:off x="457200" y="908720"/>
            <a:ext cx="8229600" cy="5112567"/>
          </a:xfrm>
        </p:spPr>
        <p:txBody>
          <a:bodyPr>
            <a:normAutofit fontScale="92500" lnSpcReduction="10000"/>
          </a:bodyPr>
          <a:lstStyle/>
          <a:p>
            <a:pPr marL="45720" indent="0" algn="just">
              <a:buNone/>
            </a:pPr>
            <a:r>
              <a:rPr lang="ru-RU" dirty="0" smtClean="0">
                <a:latin typeface="Calibri" panose="020F0502020204030204" pitchFamily="34" charset="0"/>
              </a:rPr>
              <a:t>- </a:t>
            </a:r>
            <a:r>
              <a:rPr lang="ru-RU" dirty="0">
                <a:latin typeface="Calibri" panose="020F0502020204030204" pitchFamily="34" charset="0"/>
              </a:rPr>
              <a:t>Развитие познавательной деятельности дошкольников в ходе совместной практической деятельности с воспитателем и родителями.</a:t>
            </a:r>
          </a:p>
          <a:p>
            <a:pPr marL="45720" indent="0" algn="just">
              <a:buNone/>
            </a:pPr>
            <a:r>
              <a:rPr lang="ru-RU" dirty="0">
                <a:latin typeface="Calibri" panose="020F0502020204030204" pitchFamily="34" charset="0"/>
              </a:rPr>
              <a:t>- Расширение кругозора детей и закрепление их знаний о правилах </a:t>
            </a:r>
            <a:r>
              <a:rPr lang="ru-RU" dirty="0" smtClean="0">
                <a:latin typeface="Calibri" panose="020F0502020204030204" pitchFamily="34" charset="0"/>
              </a:rPr>
              <a:t>безопасности </a:t>
            </a:r>
            <a:r>
              <a:rPr lang="ru-RU" dirty="0" smtClean="0">
                <a:latin typeface="Calibri" panose="020F0502020204030204" pitchFamily="34" charset="0"/>
              </a:rPr>
              <a:t>жизнедеятельности</a:t>
            </a:r>
            <a:endParaRPr lang="ru-RU" dirty="0" smtClean="0">
              <a:latin typeface="Calibri" panose="020F0502020204030204" pitchFamily="34" charset="0"/>
            </a:endParaRPr>
          </a:p>
          <a:p>
            <a:pPr marL="45720" indent="0" algn="just">
              <a:buNone/>
            </a:pPr>
            <a:r>
              <a:rPr lang="ru-RU" dirty="0" smtClean="0">
                <a:latin typeface="Calibri" panose="020F0502020204030204" pitchFamily="34" charset="0"/>
              </a:rPr>
              <a:t>- </a:t>
            </a:r>
            <a:r>
              <a:rPr lang="ru-RU" dirty="0">
                <a:latin typeface="Calibri" panose="020F0502020204030204" pitchFamily="34" charset="0"/>
              </a:rPr>
              <a:t>Осуществление в группе </a:t>
            </a:r>
            <a:r>
              <a:rPr lang="ru-RU" dirty="0" err="1">
                <a:latin typeface="Calibri" panose="020F0502020204030204" pitchFamily="34" charset="0"/>
              </a:rPr>
              <a:t>воспитательно</a:t>
            </a:r>
            <a:r>
              <a:rPr lang="ru-RU" dirty="0">
                <a:latin typeface="Calibri" panose="020F0502020204030204" pitchFamily="34" charset="0"/>
              </a:rPr>
              <a:t>-образовательного процесса по обозначенной теме.</a:t>
            </a:r>
          </a:p>
          <a:p>
            <a:pPr marL="45720" indent="0" algn="just">
              <a:buNone/>
            </a:pPr>
            <a:r>
              <a:rPr lang="ru-RU" dirty="0">
                <a:latin typeface="Calibri" panose="020F0502020204030204" pitchFamily="34" charset="0"/>
              </a:rPr>
              <a:t>- Обогащение активного словаря детей эпитетами, образными </a:t>
            </a:r>
            <a:r>
              <a:rPr lang="ru-RU" dirty="0" smtClean="0">
                <a:latin typeface="Calibri" panose="020F0502020204030204" pitchFamily="34" charset="0"/>
              </a:rPr>
              <a:t> выражениями </a:t>
            </a:r>
            <a:r>
              <a:rPr lang="ru-RU" dirty="0">
                <a:latin typeface="Calibri" panose="020F0502020204030204" pitchFamily="34" charset="0"/>
              </a:rPr>
              <a:t>стихами на данную тему.</a:t>
            </a:r>
          </a:p>
          <a:p>
            <a:pPr marL="45720" indent="0" algn="just">
              <a:buNone/>
            </a:pPr>
            <a:r>
              <a:rPr lang="ru-RU" dirty="0" smtClean="0">
                <a:latin typeface="Calibri" panose="020F0502020204030204" pitchFamily="34" charset="0"/>
              </a:rPr>
              <a:t>- </a:t>
            </a:r>
            <a:r>
              <a:rPr lang="ru-RU" dirty="0">
                <a:latin typeface="Calibri" panose="020F0502020204030204" pitchFamily="34" charset="0"/>
              </a:rPr>
              <a:t>Развитие продуктивной деятельности детей.</a:t>
            </a:r>
          </a:p>
          <a:p>
            <a:pPr marL="45720" indent="0" algn="just">
              <a:buNone/>
            </a:pPr>
            <a:r>
              <a:rPr lang="ru-RU" dirty="0">
                <a:latin typeface="Calibri" panose="020F0502020204030204" pitchFamily="34" charset="0"/>
              </a:rPr>
              <a:t>- Плодотворный результат по художественному творчеству детей в разных направлениях.</a:t>
            </a:r>
          </a:p>
          <a:p>
            <a:pPr marL="45720" indent="0" algn="just">
              <a:buNone/>
            </a:pPr>
            <a:r>
              <a:rPr lang="ru-RU" dirty="0">
                <a:latin typeface="Calibri" panose="020F0502020204030204" pitchFamily="34" charset="0"/>
              </a:rPr>
              <a:t>- Развитие детского творчества.</a:t>
            </a:r>
          </a:p>
          <a:p>
            <a:pPr marL="45720" indent="0" algn="just">
              <a:buNone/>
            </a:pPr>
            <a:r>
              <a:rPr lang="ru-RU" dirty="0">
                <a:latin typeface="Calibri" panose="020F0502020204030204" pitchFamily="34" charset="0"/>
              </a:rPr>
              <a:t>- Вовлечение родителей в педагогический и творческий процесс работы группы, укрепление заинтересованности в сотрудничестве с детским садом.</a:t>
            </a:r>
          </a:p>
          <a:p>
            <a:endParaRPr lang="ru-RU" dirty="0"/>
          </a:p>
        </p:txBody>
      </p:sp>
    </p:spTree>
    <p:extLst>
      <p:ext uri="{BB962C8B-B14F-4D97-AF65-F5344CB8AC3E}">
        <p14:creationId xmlns:p14="http://schemas.microsoft.com/office/powerpoint/2010/main" val="156244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04664"/>
            <a:ext cx="7859216" cy="2808312"/>
          </a:xfrm>
        </p:spPr>
        <p:txBody>
          <a:bodyPr>
            <a:normAutofit fontScale="90000"/>
          </a:bodyPr>
          <a:lstStyle/>
          <a:p>
            <a:pPr marL="0" indent="0" algn="l">
              <a:buNone/>
            </a:pPr>
            <a:r>
              <a:rPr lang="ru-RU" sz="2700" dirty="0" smtClean="0">
                <a:latin typeface="Calibri" panose="020F0502020204030204" pitchFamily="34" charset="0"/>
              </a:rPr>
              <a:t>I </a:t>
            </a:r>
            <a:r>
              <a:rPr lang="ru-RU" sz="2700" dirty="0">
                <a:latin typeface="Calibri" panose="020F0502020204030204" pitchFamily="34" charset="0"/>
              </a:rPr>
              <a:t>этап. Подготовительный. </a:t>
            </a:r>
            <a:r>
              <a:rPr lang="ru-RU" sz="2700" dirty="0" smtClean="0"/>
              <a:t/>
            </a:r>
            <a:br>
              <a:rPr lang="ru-RU" sz="2700" dirty="0" smtClean="0"/>
            </a:br>
            <a:r>
              <a:rPr lang="ru-RU" sz="2700" dirty="0" smtClean="0"/>
              <a:t/>
            </a:r>
            <a:br>
              <a:rPr lang="ru-RU" sz="2700" dirty="0" smtClean="0"/>
            </a:br>
            <a:r>
              <a:rPr lang="ru-RU" sz="2200" b="0" dirty="0" smtClean="0">
                <a:latin typeface="Calibri" panose="020F0502020204030204" pitchFamily="34" charset="0"/>
              </a:rPr>
              <a:t>- </a:t>
            </a:r>
            <a:r>
              <a:rPr lang="ru-RU" sz="2200" b="0" dirty="0">
                <a:latin typeface="Calibri" panose="020F0502020204030204" pitchFamily="34" charset="0"/>
              </a:rPr>
              <a:t>Подбор методической литературы по данной теме.</a:t>
            </a:r>
            <a:br>
              <a:rPr lang="ru-RU" sz="2200" b="0" dirty="0">
                <a:latin typeface="Calibri" panose="020F0502020204030204" pitchFamily="34" charset="0"/>
              </a:rPr>
            </a:br>
            <a:r>
              <a:rPr lang="ru-RU" sz="2200" b="0" dirty="0">
                <a:latin typeface="Calibri" panose="020F0502020204030204" pitchFamily="34" charset="0"/>
              </a:rPr>
              <a:t>- Подбор художественной литературы </a:t>
            </a:r>
            <a:r>
              <a:rPr lang="ru-RU" sz="2200" b="0" dirty="0" smtClean="0">
                <a:latin typeface="Calibri" panose="020F0502020204030204" pitchFamily="34" charset="0"/>
              </a:rPr>
              <a:t/>
            </a:r>
            <a:br>
              <a:rPr lang="ru-RU" sz="2200" b="0" dirty="0" smtClean="0">
                <a:latin typeface="Calibri" panose="020F0502020204030204" pitchFamily="34" charset="0"/>
              </a:rPr>
            </a:br>
            <a:r>
              <a:rPr lang="ru-RU" sz="2200" b="0" dirty="0" smtClean="0">
                <a:latin typeface="Calibri" panose="020F0502020204030204" pitchFamily="34" charset="0"/>
              </a:rPr>
              <a:t>- Подбор </a:t>
            </a:r>
            <a:r>
              <a:rPr lang="ru-RU" sz="2200" b="0" dirty="0">
                <a:latin typeface="Calibri" panose="020F0502020204030204" pitchFamily="34" charset="0"/>
              </a:rPr>
              <a:t>дидактических пособий, </a:t>
            </a:r>
            <a:r>
              <a:rPr lang="ru-RU" sz="2200" b="0" dirty="0" smtClean="0">
                <a:latin typeface="Calibri" panose="020F0502020204030204" pitchFamily="34" charset="0"/>
              </a:rPr>
              <a:t>подвижных игр, сюжетно –   ролевых игр, бесед ,иллюстраций </a:t>
            </a:r>
            <a:r>
              <a:rPr lang="ru-RU" sz="2200" b="0" dirty="0">
                <a:latin typeface="Calibri" panose="020F0502020204030204" pitchFamily="34" charset="0"/>
              </a:rPr>
              <a:t>по теме проекта</a:t>
            </a:r>
            <a:r>
              <a:rPr lang="ru-RU" sz="2200" b="0" dirty="0" smtClean="0">
                <a:latin typeface="Calibri" panose="020F0502020204030204" pitchFamily="34" charset="0"/>
              </a:rPr>
              <a:t>.</a:t>
            </a:r>
            <a:br>
              <a:rPr lang="ru-RU" sz="2200" b="0" dirty="0" smtClean="0">
                <a:latin typeface="Calibri" panose="020F0502020204030204" pitchFamily="34" charset="0"/>
              </a:rPr>
            </a:br>
            <a:r>
              <a:rPr lang="ru-RU" sz="2200" b="0" dirty="0" smtClean="0">
                <a:latin typeface="Calibri" panose="020F0502020204030204" pitchFamily="34" charset="0"/>
              </a:rPr>
              <a:t>- Просмотр презентаций, мультфильмов по данной теме</a:t>
            </a:r>
            <a:br>
              <a:rPr lang="ru-RU" sz="2200" b="0" dirty="0" smtClean="0">
                <a:latin typeface="Calibri" panose="020F0502020204030204" pitchFamily="34" charset="0"/>
              </a:rPr>
            </a:br>
            <a:r>
              <a:rPr lang="ru-RU" sz="2200" b="0" dirty="0" smtClean="0">
                <a:latin typeface="Calibri" panose="020F0502020204030204" pitchFamily="34" charset="0"/>
              </a:rPr>
              <a:t>- Разработка </a:t>
            </a:r>
            <a:r>
              <a:rPr lang="ru-RU" sz="2200" b="0" dirty="0">
                <a:latin typeface="Calibri" panose="020F0502020204030204" pitchFamily="34" charset="0"/>
              </a:rPr>
              <a:t>совместных с родителями тематических мероприятий.</a:t>
            </a:r>
            <a:br>
              <a:rPr lang="ru-RU" sz="2200" b="0" dirty="0">
                <a:latin typeface="Calibri" panose="020F0502020204030204" pitchFamily="34" charset="0"/>
              </a:rPr>
            </a:br>
            <a:endParaRPr lang="ru-RU" sz="2200" b="0" dirty="0">
              <a:latin typeface="Calibri" panose="020F0502020204030204" pitchFamily="34" charset="0"/>
            </a:endParaRPr>
          </a:p>
        </p:txBody>
      </p:sp>
      <p:sp>
        <p:nvSpPr>
          <p:cNvPr id="3" name="Объект 2"/>
          <p:cNvSpPr>
            <a:spLocks noGrp="1"/>
          </p:cNvSpPr>
          <p:nvPr>
            <p:ph sz="quarter" idx="13"/>
          </p:nvPr>
        </p:nvSpPr>
        <p:spPr>
          <a:xfrm>
            <a:off x="457200" y="3356992"/>
            <a:ext cx="8229600" cy="1152129"/>
          </a:xfrm>
        </p:spPr>
        <p:txBody>
          <a:bodyPr>
            <a:normAutofit/>
          </a:bodyPr>
          <a:lstStyle/>
          <a:p>
            <a:pPr marL="45720" indent="0">
              <a:buNone/>
            </a:pPr>
            <a:r>
              <a:rPr lang="en-US" b="1" dirty="0" smtClean="0"/>
              <a:t>I</a:t>
            </a:r>
            <a:r>
              <a:rPr lang="ru-RU" b="1" dirty="0" smtClean="0"/>
              <a:t>I </a:t>
            </a:r>
            <a:r>
              <a:rPr lang="ru-RU" b="1" dirty="0">
                <a:latin typeface="Calibri" panose="020F0502020204030204" pitchFamily="34" charset="0"/>
              </a:rPr>
              <a:t>этап. </a:t>
            </a:r>
            <a:r>
              <a:rPr lang="ru-RU" b="1" dirty="0" smtClean="0">
                <a:latin typeface="Calibri" panose="020F0502020204030204" pitchFamily="34" charset="0"/>
              </a:rPr>
              <a:t>Основной.  </a:t>
            </a:r>
          </a:p>
          <a:p>
            <a:pPr marL="45720" indent="0">
              <a:buNone/>
            </a:pPr>
            <a:r>
              <a:rPr lang="ru-RU" sz="2000" dirty="0" smtClean="0">
                <a:latin typeface="Calibri" panose="020F0502020204030204" pitchFamily="34" charset="0"/>
              </a:rPr>
              <a:t>-Проведение  запланированных мероприятий в дошкольных группах</a:t>
            </a:r>
          </a:p>
        </p:txBody>
      </p:sp>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478982"/>
            <a:ext cx="3810000" cy="2118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4367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260648"/>
            <a:ext cx="6512511" cy="576064"/>
          </a:xfrm>
        </p:spPr>
        <p:txBody>
          <a:bodyPr>
            <a:normAutofit fontScale="90000"/>
          </a:bodyPr>
          <a:lstStyle/>
          <a:p>
            <a:pPr marL="0" indent="0">
              <a:buNone/>
            </a:pPr>
            <a:r>
              <a:rPr lang="ru-RU" sz="3200" dirty="0" smtClean="0"/>
              <a:t>1 группа</a:t>
            </a:r>
            <a:endParaRPr lang="ru-RU" sz="3200" dirty="0"/>
          </a:p>
        </p:txBody>
      </p:sp>
      <p:sp>
        <p:nvSpPr>
          <p:cNvPr id="3" name="Объект 2"/>
          <p:cNvSpPr>
            <a:spLocks noGrp="1"/>
          </p:cNvSpPr>
          <p:nvPr>
            <p:ph sz="quarter" idx="13"/>
          </p:nvPr>
        </p:nvSpPr>
        <p:spPr>
          <a:xfrm>
            <a:off x="457200" y="908720"/>
            <a:ext cx="8229600" cy="3469143"/>
          </a:xfrm>
        </p:spPr>
        <p:txBody>
          <a:bodyPr>
            <a:normAutofit lnSpcReduction="10000"/>
          </a:bodyPr>
          <a:lstStyle/>
          <a:p>
            <a:pPr marL="45720" indent="0" algn="just">
              <a:buNone/>
            </a:pPr>
            <a:r>
              <a:rPr lang="ru-RU" sz="2400" b="1" dirty="0">
                <a:latin typeface="Calibri" panose="020F0502020204030204" pitchFamily="34" charset="0"/>
              </a:rPr>
              <a:t> </a:t>
            </a:r>
            <a:r>
              <a:rPr lang="ru-RU" sz="2400" b="1" dirty="0" smtClean="0">
                <a:latin typeface="Calibri" panose="020F0502020204030204" pitchFamily="34" charset="0"/>
              </a:rPr>
              <a:t> </a:t>
            </a:r>
            <a:r>
              <a:rPr lang="ru-RU" sz="1800" dirty="0" smtClean="0">
                <a:latin typeface="Calibri" panose="020F0502020204030204" pitchFamily="34" charset="0"/>
              </a:rPr>
              <a:t>В </a:t>
            </a:r>
            <a:r>
              <a:rPr lang="ru-RU" sz="1800" dirty="0">
                <a:latin typeface="Calibri" panose="020F0502020204030204" pitchFamily="34" charset="0"/>
              </a:rPr>
              <a:t>рамках проекта « Мир детства»  во втором блоке «Безопасность на все 100!» дети 1 группы  познакомились о правилах пожарной безопасности , о причинах пожара, познакомились с  «пожарными ситуациями» и как нужно себя вести в экстренных ситуациях. Ребята посмотрели мультфильм «</a:t>
            </a:r>
            <a:r>
              <a:rPr lang="ru-RU" sz="1800" dirty="0" err="1">
                <a:latin typeface="Calibri" panose="020F0502020204030204" pitchFamily="34" charset="0"/>
              </a:rPr>
              <a:t>Смешарики</a:t>
            </a:r>
            <a:r>
              <a:rPr lang="ru-RU" sz="1800" dirty="0">
                <a:latin typeface="Calibri" panose="020F0502020204030204" pitchFamily="34" charset="0"/>
              </a:rPr>
              <a:t> на пожаре», рассмотрели иллюстрации по пожарной безопасности, прочитали и обсудили художественные произведения «Путаница» К. Чуковского и «Кошкин дом» С. Маршака, познакомились с устройством огнетушителя . А также, с большим удовольствием  и интересом  прошлись по зданию детского сада и посмотрели средства пожаротушения ,которые находятся в нашем учреждении. Увидели план эвакуации, пожарную сигнализацию, противопожарные щиты.  Ребята с большим интересом приняли участие в коллективном творчестве на тему «Пожар». Были сделаны две работы в технике </a:t>
            </a:r>
            <a:r>
              <a:rPr lang="ru-RU" sz="1800" dirty="0" err="1">
                <a:latin typeface="Calibri" panose="020F0502020204030204" pitchFamily="34" charset="0"/>
              </a:rPr>
              <a:t>пластилинография</a:t>
            </a:r>
            <a:r>
              <a:rPr lang="ru-RU" sz="1800" dirty="0">
                <a:latin typeface="Calibri" panose="020F0502020204030204" pitchFamily="34" charset="0"/>
              </a:rPr>
              <a:t> и коллаж.</a:t>
            </a:r>
          </a:p>
        </p:txBody>
      </p:sp>
      <p:pic>
        <p:nvPicPr>
          <p:cNvPr id="2051" name="Picture 3" descr="C:\Users\user\Desktop\1 гр\IMG-20210305-WA0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377864"/>
            <a:ext cx="2952328" cy="19314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esktop\1 гр\16142248949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418251"/>
            <a:ext cx="2520280" cy="194336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Desktop\1 гр\IMG-20210305-WA00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1941" y="4439444"/>
            <a:ext cx="1208732" cy="190097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ser\Desktop\1 гр\16142249021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79" y="4470550"/>
            <a:ext cx="1296145" cy="183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809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descr="C:\Users\user\Desktop\1 гр\16141437769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2592288" cy="21053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1 гр\16141438319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32656"/>
            <a:ext cx="2492911" cy="21053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1 гр\16141454005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1342" y="260648"/>
            <a:ext cx="1728193" cy="217740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1 гр\IMG-20210224-WA00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4831" y="2662533"/>
            <a:ext cx="2520280" cy="16662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user\Desktop\1 гр\IMG-20210224-WA00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832" y="4510150"/>
            <a:ext cx="3253203" cy="205222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user\Desktop\1 гр\IMG-20210224-WA003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592" y="4588747"/>
            <a:ext cx="1368152" cy="20522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user\Desktop\1 гр\IMG-20210224-WA002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6602" y="2631882"/>
            <a:ext cx="2398976"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user\Desktop\1 гр\IMG-20210224-WA004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4991" y="2662533"/>
            <a:ext cx="2767555"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user\Desktop\1 гр\IMG-20210224-WA005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64288" y="4462733"/>
            <a:ext cx="1329499" cy="20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168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1" y="332656"/>
            <a:ext cx="7694240" cy="648072"/>
          </a:xfrm>
        </p:spPr>
        <p:txBody>
          <a:bodyPr/>
          <a:lstStyle/>
          <a:p>
            <a:pPr marL="0" indent="0">
              <a:buNone/>
            </a:pPr>
            <a:r>
              <a:rPr lang="ru-RU" sz="2800" dirty="0" smtClean="0"/>
              <a:t>3 группа</a:t>
            </a:r>
            <a:endParaRPr lang="ru-RU" sz="2800" dirty="0"/>
          </a:p>
        </p:txBody>
      </p:sp>
      <p:sp>
        <p:nvSpPr>
          <p:cNvPr id="3" name="Объект 2"/>
          <p:cNvSpPr>
            <a:spLocks noGrp="1"/>
          </p:cNvSpPr>
          <p:nvPr>
            <p:ph sz="quarter" idx="13"/>
          </p:nvPr>
        </p:nvSpPr>
        <p:spPr>
          <a:xfrm>
            <a:off x="457200" y="1052736"/>
            <a:ext cx="8229600" cy="3312369"/>
          </a:xfrm>
        </p:spPr>
        <p:txBody>
          <a:bodyPr>
            <a:normAutofit fontScale="85000" lnSpcReduction="10000"/>
          </a:bodyPr>
          <a:lstStyle/>
          <a:p>
            <a:pPr marL="45720" indent="0" algn="just">
              <a:buNone/>
            </a:pPr>
            <a:r>
              <a:rPr lang="ru-RU" sz="2000" dirty="0" smtClean="0"/>
              <a:t>    </a:t>
            </a:r>
            <a:r>
              <a:rPr lang="ru-RU" sz="2000" dirty="0" smtClean="0">
                <a:latin typeface="Calibri" panose="020F0502020204030204" pitchFamily="34" charset="0"/>
              </a:rPr>
              <a:t>В </a:t>
            </a:r>
            <a:r>
              <a:rPr lang="ru-RU" sz="2000" dirty="0">
                <a:latin typeface="Calibri" panose="020F0502020204030204" pitchFamily="34" charset="0"/>
              </a:rPr>
              <a:t>рамках проекта «Мир детства в надёжных руках» совместно с родителями был разработан план по повышению грамотности детей в вопросах безопасности в окружающей среде. Были проведены беседы на тему: «Осторожно </a:t>
            </a:r>
            <a:r>
              <a:rPr lang="ru-RU" sz="2000" dirty="0" smtClean="0">
                <a:latin typeface="Calibri" panose="020F0502020204030204" pitchFamily="34" charset="0"/>
              </a:rPr>
              <a:t>огонь</a:t>
            </a:r>
            <a:r>
              <a:rPr lang="en-US" sz="2000" dirty="0" smtClean="0">
                <a:latin typeface="Calibri" panose="020F0502020204030204" pitchFamily="34" charset="0"/>
              </a:rPr>
              <a:t>!</a:t>
            </a:r>
            <a:r>
              <a:rPr lang="ru-RU" sz="2000" dirty="0" smtClean="0">
                <a:latin typeface="Calibri" panose="020F0502020204030204" pitchFamily="34" charset="0"/>
              </a:rPr>
              <a:t>», </a:t>
            </a:r>
            <a:r>
              <a:rPr lang="ru-RU" sz="2000" dirty="0">
                <a:latin typeface="Calibri" panose="020F0502020204030204" pitchFamily="34" charset="0"/>
              </a:rPr>
              <a:t>где говорили о том, что:</a:t>
            </a:r>
          </a:p>
          <a:p>
            <a:pPr marL="45720" indent="0" algn="just">
              <a:buNone/>
            </a:pPr>
            <a:r>
              <a:rPr lang="ru-RU" sz="2000" dirty="0">
                <a:latin typeface="Calibri" panose="020F0502020204030204" pitchFamily="34" charset="0"/>
              </a:rPr>
              <a:t>	</a:t>
            </a:r>
            <a:r>
              <a:rPr lang="ru-RU" sz="2000" dirty="0" smtClean="0">
                <a:latin typeface="Calibri" panose="020F0502020204030204" pitchFamily="34" charset="0"/>
              </a:rPr>
              <a:t>-нельзя </a:t>
            </a:r>
            <a:r>
              <a:rPr lang="ru-RU" sz="2000" dirty="0">
                <a:latin typeface="Calibri" panose="020F0502020204030204" pitchFamily="34" charset="0"/>
              </a:rPr>
              <a:t>играть со спичками, зажигалками.</a:t>
            </a:r>
          </a:p>
          <a:p>
            <a:pPr marL="45720" indent="0" algn="just">
              <a:buNone/>
            </a:pPr>
            <a:r>
              <a:rPr lang="ru-RU" sz="2000" dirty="0">
                <a:latin typeface="Calibri" panose="020F0502020204030204" pitchFamily="34" charset="0"/>
              </a:rPr>
              <a:t>	</a:t>
            </a:r>
            <a:r>
              <a:rPr lang="ru-RU" sz="2000" dirty="0" smtClean="0">
                <a:latin typeface="Calibri" panose="020F0502020204030204" pitchFamily="34" charset="0"/>
              </a:rPr>
              <a:t>-нельзя </a:t>
            </a:r>
            <a:r>
              <a:rPr lang="ru-RU" sz="2000" dirty="0">
                <a:latin typeface="Calibri" panose="020F0502020204030204" pitchFamily="34" charset="0"/>
              </a:rPr>
              <a:t>включать электроприборы.</a:t>
            </a:r>
          </a:p>
          <a:p>
            <a:pPr marL="45720" indent="0" algn="just">
              <a:buNone/>
            </a:pPr>
            <a:r>
              <a:rPr lang="ru-RU" sz="2000" dirty="0">
                <a:latin typeface="Calibri" panose="020F0502020204030204" pitchFamily="34" charset="0"/>
              </a:rPr>
              <a:t>	</a:t>
            </a:r>
            <a:r>
              <a:rPr lang="ru-RU" sz="2000" dirty="0" smtClean="0">
                <a:latin typeface="Calibri" panose="020F0502020204030204" pitchFamily="34" charset="0"/>
              </a:rPr>
              <a:t>-не </a:t>
            </a:r>
            <a:r>
              <a:rPr lang="ru-RU" sz="2000" dirty="0">
                <a:latin typeface="Calibri" panose="020F0502020204030204" pitchFamily="34" charset="0"/>
              </a:rPr>
              <a:t>включать газовую плиту.</a:t>
            </a:r>
          </a:p>
          <a:p>
            <a:pPr marL="45720" indent="0" algn="just">
              <a:buNone/>
            </a:pPr>
            <a:r>
              <a:rPr lang="ru-RU" sz="2000" dirty="0">
                <a:latin typeface="Calibri" panose="020F0502020204030204" pitchFamily="34" charset="0"/>
              </a:rPr>
              <a:t>	</a:t>
            </a:r>
            <a:r>
              <a:rPr lang="ru-RU" sz="2000" dirty="0" smtClean="0">
                <a:latin typeface="Calibri" panose="020F0502020204030204" pitchFamily="34" charset="0"/>
              </a:rPr>
              <a:t>-не </a:t>
            </a:r>
            <a:r>
              <a:rPr lang="ru-RU" sz="2000" dirty="0">
                <a:latin typeface="Calibri" panose="020F0502020204030204" pitchFamily="34" charset="0"/>
              </a:rPr>
              <a:t>поджигать сухую траву на улице.</a:t>
            </a:r>
          </a:p>
          <a:p>
            <a:pPr marL="45720" indent="0" algn="just">
              <a:buNone/>
            </a:pPr>
            <a:r>
              <a:rPr lang="ru-RU" sz="2000" dirty="0">
                <a:latin typeface="Calibri" panose="020F0502020204030204" pitchFamily="34" charset="0"/>
              </a:rPr>
              <a:t>	</a:t>
            </a:r>
            <a:r>
              <a:rPr lang="ru-RU" sz="2000" dirty="0" smtClean="0">
                <a:latin typeface="Calibri" panose="020F0502020204030204" pitchFamily="34" charset="0"/>
              </a:rPr>
              <a:t>-заучить </a:t>
            </a:r>
            <a:r>
              <a:rPr lang="ru-RU" sz="2000" dirty="0">
                <a:latin typeface="Calibri" panose="020F0502020204030204" pitchFamily="34" charset="0"/>
              </a:rPr>
              <a:t>с детьми номер телефона пожарной службы 01.</a:t>
            </a:r>
          </a:p>
          <a:p>
            <a:pPr marL="45720" indent="0" algn="just">
              <a:buNone/>
            </a:pPr>
            <a:r>
              <a:rPr lang="ru-RU" sz="2000" dirty="0" smtClean="0">
                <a:latin typeface="Calibri" panose="020F0502020204030204" pitchFamily="34" charset="0"/>
              </a:rPr>
              <a:t>   Так </a:t>
            </a:r>
            <a:r>
              <a:rPr lang="ru-RU" sz="2000" dirty="0">
                <a:latin typeface="Calibri" panose="020F0502020204030204" pitchFamily="34" charset="0"/>
              </a:rPr>
              <a:t>же вместе с родителями сделали выставку из рисунков на тему: «Осторожно </a:t>
            </a:r>
            <a:r>
              <a:rPr lang="ru-RU" sz="2000" dirty="0" smtClean="0">
                <a:latin typeface="Calibri" panose="020F0502020204030204" pitchFamily="34" charset="0"/>
              </a:rPr>
              <a:t>огонь!», </a:t>
            </a:r>
            <a:r>
              <a:rPr lang="ru-RU" sz="2000" dirty="0">
                <a:latin typeface="Calibri" panose="020F0502020204030204" pitchFamily="34" charset="0"/>
              </a:rPr>
              <a:t>которая будет служить напоминанием, что игры с огнем опасны для жизни. </a:t>
            </a:r>
          </a:p>
          <a:p>
            <a:pPr marL="0" indent="0">
              <a:buNone/>
            </a:pPr>
            <a:endParaRPr lang="ru-RU" dirty="0"/>
          </a:p>
          <a:p>
            <a:endParaRPr lang="ru-RU" dirty="0"/>
          </a:p>
        </p:txBody>
      </p:sp>
      <p:pic>
        <p:nvPicPr>
          <p:cNvPr id="1026" name="Picture 2" descr="C:\Users\user\Desktop\3 гр\IMG-20210202-WA0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0" y="4437112"/>
            <a:ext cx="1707654"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7" name="Picture 3" descr="C:\Users\user\Desktop\3 гр\IMG-20210202-WA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4437112"/>
            <a:ext cx="1656184"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1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18058"/>
          </a:xfrm>
        </p:spPr>
        <p:txBody>
          <a:bodyPr>
            <a:normAutofit fontScale="90000"/>
          </a:bodyPr>
          <a:lstStyle/>
          <a:p>
            <a:pPr marL="0" indent="0">
              <a:buNone/>
            </a:pPr>
            <a:r>
              <a:rPr lang="ru-RU" sz="2800" dirty="0" smtClean="0"/>
              <a:t>4 группа</a:t>
            </a:r>
            <a:endParaRPr lang="ru-RU" sz="2800" dirty="0"/>
          </a:p>
        </p:txBody>
      </p:sp>
      <p:sp>
        <p:nvSpPr>
          <p:cNvPr id="3" name="Объект 2"/>
          <p:cNvSpPr>
            <a:spLocks noGrp="1"/>
          </p:cNvSpPr>
          <p:nvPr>
            <p:ph sz="quarter" idx="13"/>
          </p:nvPr>
        </p:nvSpPr>
        <p:spPr>
          <a:xfrm>
            <a:off x="457200" y="692696"/>
            <a:ext cx="8229600" cy="5433467"/>
          </a:xfrm>
        </p:spPr>
        <p:txBody>
          <a:bodyPr>
            <a:normAutofit fontScale="25000" lnSpcReduction="20000"/>
          </a:bodyPr>
          <a:lstStyle/>
          <a:p>
            <a:pPr marL="0" indent="0" algn="just">
              <a:buNone/>
            </a:pPr>
            <a:r>
              <a:rPr lang="ru-RU" sz="6000" dirty="0">
                <a:latin typeface="Calibri" panose="020F0502020204030204" pitchFamily="34" charset="0"/>
              </a:rPr>
              <a:t>Чтобы наши дети были всегда в безопасности, нужно всегда об этом помнить и многократно напоминать детям о правилах безопасности в разных ситуациях. Уже с детьми 3-4 лет мы проводим игры на тему безопасности, читаем стихи, сказки, рассматриваем иллюстрации. В нашей группе были привлечены родители для создания памяток-буклетов «Правила пожарной безопасности детям», «Советы </a:t>
            </a:r>
            <a:r>
              <a:rPr lang="en-US" sz="6000" dirty="0" err="1">
                <a:latin typeface="Calibri" panose="020F0502020204030204" pitchFamily="34" charset="0"/>
              </a:rPr>
              <a:t>C</a:t>
            </a:r>
            <a:r>
              <a:rPr lang="ru-RU" sz="6000" dirty="0" err="1" smtClean="0">
                <a:latin typeface="Calibri" panose="020F0502020204030204" pitchFamily="34" charset="0"/>
              </a:rPr>
              <a:t>ветофорчика</a:t>
            </a:r>
            <a:r>
              <a:rPr lang="ru-RU" sz="6000" dirty="0">
                <a:latin typeface="Calibri" panose="020F0502020204030204" pitchFamily="34" charset="0"/>
              </a:rPr>
              <a:t>», «Осторожно, в доме ребенок</a:t>
            </a:r>
            <a:r>
              <a:rPr lang="ru-RU" sz="6000" dirty="0" smtClean="0">
                <a:latin typeface="Calibri" panose="020F0502020204030204" pitchFamily="34" charset="0"/>
              </a:rPr>
              <a:t>». </a:t>
            </a:r>
            <a:endParaRPr lang="ru-RU" sz="3600" dirty="0" smtClean="0">
              <a:latin typeface="Calibri" panose="020F0502020204030204" pitchFamily="34" charset="0"/>
            </a:endParaRPr>
          </a:p>
          <a:p>
            <a:pPr marL="0" indent="0">
              <a:buNone/>
            </a:pPr>
            <a:r>
              <a:rPr lang="ru-RU" sz="4800" b="1" dirty="0" smtClean="0"/>
              <a:t>Огонь</a:t>
            </a:r>
            <a:endParaRPr lang="ru-RU" sz="4800" b="1" dirty="0"/>
          </a:p>
          <a:p>
            <a:pPr marL="0" indent="0">
              <a:buNone/>
            </a:pPr>
            <a:r>
              <a:rPr lang="ru-RU" sz="3600" dirty="0"/>
              <a:t>Он таким бывает разным -</a:t>
            </a:r>
          </a:p>
          <a:p>
            <a:pPr marL="0" indent="0">
              <a:buNone/>
            </a:pPr>
            <a:r>
              <a:rPr lang="ru-RU" sz="3600" dirty="0"/>
              <a:t>Голубым и рыже-красным,</a:t>
            </a:r>
          </a:p>
          <a:p>
            <a:pPr marL="0" indent="0">
              <a:buNone/>
            </a:pPr>
            <a:r>
              <a:rPr lang="ru-RU" sz="3600" dirty="0" smtClean="0"/>
              <a:t>Ярко-жёлтым и, ещё же,</a:t>
            </a:r>
          </a:p>
          <a:p>
            <a:pPr marL="0" indent="0">
              <a:buNone/>
            </a:pPr>
            <a:r>
              <a:rPr lang="ru-RU" sz="3600" dirty="0" smtClean="0"/>
              <a:t>Олимпийским </a:t>
            </a:r>
            <a:r>
              <a:rPr lang="ru-RU" sz="3600" dirty="0"/>
              <a:t>быть он может.</a:t>
            </a:r>
          </a:p>
          <a:p>
            <a:pPr marL="0" indent="0">
              <a:buNone/>
            </a:pPr>
            <a:endParaRPr lang="ru-RU" sz="3600" dirty="0" smtClean="0"/>
          </a:p>
          <a:p>
            <a:pPr marL="0" indent="0">
              <a:buNone/>
            </a:pPr>
            <a:r>
              <a:rPr lang="ru-RU" sz="3600" dirty="0" smtClean="0"/>
              <a:t>Тот </a:t>
            </a:r>
            <a:r>
              <a:rPr lang="ru-RU" sz="3600" dirty="0"/>
              <a:t>огонь, что с нами дружен,</a:t>
            </a:r>
          </a:p>
          <a:p>
            <a:pPr marL="0" indent="0">
              <a:buNone/>
            </a:pPr>
            <a:r>
              <a:rPr lang="ru-RU" sz="3600" dirty="0"/>
              <a:t>Очень всем, конечно, нужен,</a:t>
            </a:r>
          </a:p>
          <a:p>
            <a:pPr marL="0" indent="0">
              <a:buNone/>
            </a:pPr>
            <a:r>
              <a:rPr lang="ru-RU" sz="3600" dirty="0"/>
              <a:t>Но опасен, если бродит</a:t>
            </a:r>
          </a:p>
          <a:p>
            <a:pPr marL="0" indent="0">
              <a:buNone/>
            </a:pPr>
            <a:r>
              <a:rPr lang="ru-RU" sz="3600" dirty="0"/>
              <a:t>Сам собою на свободе!</a:t>
            </a:r>
          </a:p>
          <a:p>
            <a:pPr marL="0" indent="0">
              <a:buNone/>
            </a:pPr>
            <a:endParaRPr lang="ru-RU" sz="3600" dirty="0" smtClean="0"/>
          </a:p>
          <a:p>
            <a:pPr marL="0" indent="0">
              <a:buNone/>
            </a:pPr>
            <a:r>
              <a:rPr lang="ru-RU" sz="3600" dirty="0" smtClean="0"/>
              <a:t>Очень </a:t>
            </a:r>
            <a:r>
              <a:rPr lang="ru-RU" sz="3600" dirty="0"/>
              <a:t>скоро подрастёте</a:t>
            </a:r>
          </a:p>
          <a:p>
            <a:pPr marL="0" indent="0">
              <a:buNone/>
            </a:pPr>
            <a:r>
              <a:rPr lang="ru-RU" sz="3600" dirty="0"/>
              <a:t>И в огромный мир войдёте.</a:t>
            </a:r>
          </a:p>
          <a:p>
            <a:pPr marL="0" indent="0">
              <a:buNone/>
            </a:pPr>
            <a:r>
              <a:rPr lang="ru-RU" sz="3600" dirty="0"/>
              <a:t>Кто-то станет сталеваром,</a:t>
            </a:r>
          </a:p>
          <a:p>
            <a:pPr marL="0" indent="0">
              <a:buNone/>
            </a:pPr>
            <a:r>
              <a:rPr lang="ru-RU" sz="3600" dirty="0"/>
              <a:t>Кто-то станет кашеваром,</a:t>
            </a:r>
          </a:p>
          <a:p>
            <a:pPr marL="0" indent="0">
              <a:buNone/>
            </a:pPr>
            <a:endParaRPr lang="ru-RU" sz="3600" dirty="0" smtClean="0"/>
          </a:p>
          <a:p>
            <a:pPr marL="0" indent="0">
              <a:buNone/>
            </a:pPr>
            <a:r>
              <a:rPr lang="ru-RU" sz="3600" dirty="0" smtClean="0"/>
              <a:t>И в пожарные — на смену</a:t>
            </a:r>
          </a:p>
          <a:p>
            <a:pPr marL="0" indent="0">
              <a:buNone/>
            </a:pPr>
            <a:r>
              <a:rPr lang="ru-RU" sz="3600" dirty="0" smtClean="0"/>
              <a:t>Вы придёте непременно!..</a:t>
            </a:r>
          </a:p>
          <a:p>
            <a:pPr marL="0" indent="0">
              <a:buNone/>
            </a:pPr>
            <a:r>
              <a:rPr lang="ru-RU" sz="3600" dirty="0" smtClean="0"/>
              <a:t>И ещё профессий море,</a:t>
            </a:r>
          </a:p>
          <a:p>
            <a:pPr marL="0" indent="0">
              <a:buNone/>
            </a:pPr>
            <a:r>
              <a:rPr lang="ru-RU" sz="3600" dirty="0" smtClean="0"/>
              <a:t>Где, с огнём дружа и споря,</a:t>
            </a:r>
          </a:p>
          <a:p>
            <a:pPr marL="0" indent="0">
              <a:buNone/>
            </a:pPr>
            <a:r>
              <a:rPr lang="ru-RU" sz="3600" dirty="0" smtClean="0"/>
              <a:t>Вам придётся жить, друзья,</a:t>
            </a:r>
          </a:p>
          <a:p>
            <a:pPr marL="0" indent="0">
              <a:buNone/>
            </a:pPr>
            <a:r>
              <a:rPr lang="ru-RU" sz="3600" dirty="0" smtClean="0"/>
              <a:t>Ведь без этого нельзя!</a:t>
            </a:r>
          </a:p>
          <a:p>
            <a:pPr marL="0" indent="0">
              <a:buNone/>
            </a:pPr>
            <a:endParaRPr lang="ru-RU" sz="3600" dirty="0" smtClean="0"/>
          </a:p>
          <a:p>
            <a:pPr marL="0" indent="0">
              <a:buNone/>
            </a:pPr>
            <a:r>
              <a:rPr lang="ru-RU" sz="3600" dirty="0" smtClean="0"/>
              <a:t>А </a:t>
            </a:r>
            <a:r>
              <a:rPr lang="ru-RU" sz="3600" dirty="0"/>
              <a:t>сейчас, шаля, от скуки,</a:t>
            </a:r>
          </a:p>
          <a:p>
            <a:pPr marL="0" indent="0">
              <a:buNone/>
            </a:pPr>
            <a:r>
              <a:rPr lang="ru-RU" sz="3600" dirty="0"/>
              <a:t>Не берите спички в руки,</a:t>
            </a:r>
          </a:p>
          <a:p>
            <a:pPr marL="0" indent="0">
              <a:buNone/>
            </a:pPr>
            <a:r>
              <a:rPr lang="ru-RU" sz="3600" dirty="0"/>
              <a:t>Зажигалки, свечи тоже,</a:t>
            </a:r>
          </a:p>
          <a:p>
            <a:pPr marL="0" indent="0">
              <a:buNone/>
            </a:pPr>
            <a:r>
              <a:rPr lang="ru-RU" sz="3600" dirty="0"/>
              <a:t>Ведь беда случиться может!</a:t>
            </a:r>
          </a:p>
          <a:p>
            <a:pPr marL="0" indent="0">
              <a:buNone/>
            </a:pPr>
            <a:endParaRPr lang="ru-RU" sz="3600" dirty="0"/>
          </a:p>
        </p:txBody>
      </p:sp>
      <p:pic>
        <p:nvPicPr>
          <p:cNvPr id="2052" name="Picture 4" descr="C:\Users\user\Desktop\4гр\IMG_20210217_1419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3574" y="1988839"/>
            <a:ext cx="2210634" cy="319513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ser\Desktop\4гр\IMG_20210217_1419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700807"/>
            <a:ext cx="1728192" cy="17592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user\Desktop\4гр\IMG_20210217_142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2613" y="1976352"/>
            <a:ext cx="1488649" cy="161005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user\Desktop\4гр\IMG_20210217_1420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2212" y="4280041"/>
            <a:ext cx="1733456" cy="187220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user\Desktop\4гр\IMG_20210217_14202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0676" y="4005064"/>
            <a:ext cx="1997787" cy="1991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577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378</TotalTime>
  <Words>1180</Words>
  <Application>Microsoft Office PowerPoint</Application>
  <PresentationFormat>Экран (4:3)</PresentationFormat>
  <Paragraphs>106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Воздушный поток</vt:lpstr>
      <vt:lpstr>            КОУ  «Адаптивная школа – детский сад №76»</vt:lpstr>
      <vt:lpstr>Вид, тип проекта: информационно – творческий, коллективный, среднесрочный  </vt:lpstr>
      <vt:lpstr>Цель проекта: формирование у детей осознанного выполнения правил поведения, обеспечивающих сохранность их жизни и здоровья в современных условиях улицы, транспорта, природы, быта</vt:lpstr>
      <vt:lpstr>Предполагаемый результат:</vt:lpstr>
      <vt:lpstr>I этап. Подготовительный.   - Подбор методической литературы по данной теме. - Подбор художественной литературы  - Подбор дидактических пособий, подвижных игр, сюжетно –   ролевых игр, бесед ,иллюстраций по теме проекта. - Просмотр презентаций, мультфильмов по данной теме - Разработка совместных с родителями тематических мероприятий. </vt:lpstr>
      <vt:lpstr>1 группа</vt:lpstr>
      <vt:lpstr>Презентация PowerPoint</vt:lpstr>
      <vt:lpstr>3 группа</vt:lpstr>
      <vt:lpstr>4 группа</vt:lpstr>
      <vt:lpstr>Презентация PowerPoint</vt:lpstr>
      <vt:lpstr>5 группа</vt:lpstr>
      <vt:lpstr>Презентация PowerPoint</vt:lpstr>
      <vt:lpstr>6 группа</vt:lpstr>
      <vt:lpstr>                       </vt:lpstr>
      <vt:lpstr>Итоги реализации проекта:  1.    У детей сформирована система знаний о навыках безопасного поведения на улице, в доме, на природе, умения действовать в опасных ситуациях. 2.Проведены  выставки рисунков «Осторожно, огонь!», «Огонь-друг, огонь-враг» -Памятки-буклеты «Правила пожарной безопасности детям», «Советы Сфетофорчика», «Осторожно, в доме ребенок!» -Конкурс рисунков « Моя безопасность» -Экскурсия по зданию детского сада, с целью ознакомления со средствами пожаротушения -Беседы «Осторожно-электроприборы!», «Опасность дома», «Опасные предметы», «Осторожно, огонь!» 3.Совместно с родителями изготовлена  «книжка-малышка» «Моя безопасность», проведена фотовыставка « Электроприборы»,выставка рисунков «Осторожно, огонь!»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КОУ  «Адаптивная школо – детский сад №76»</dc:title>
  <dc:creator>user</dc:creator>
  <cp:lastModifiedBy>AutoBVT</cp:lastModifiedBy>
  <cp:revision>44</cp:revision>
  <dcterms:created xsi:type="dcterms:W3CDTF">2021-03-08T03:25:50Z</dcterms:created>
  <dcterms:modified xsi:type="dcterms:W3CDTF">2021-03-17T08:46:44Z</dcterms:modified>
</cp:coreProperties>
</file>