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696" r:id="rId1"/>
  </p:sldMasterIdLst>
  <p:notesMasterIdLst>
    <p:notesMasterId r:id="rId18"/>
  </p:notesMasterIdLst>
  <p:sldIdLst>
    <p:sldId id="260" r:id="rId2"/>
    <p:sldId id="257" r:id="rId3"/>
    <p:sldId id="258" r:id="rId4"/>
    <p:sldId id="256" r:id="rId5"/>
    <p:sldId id="261" r:id="rId6"/>
    <p:sldId id="272" r:id="rId7"/>
    <p:sldId id="262" r:id="rId8"/>
    <p:sldId id="263" r:id="rId9"/>
    <p:sldId id="273" r:id="rId10"/>
    <p:sldId id="265" r:id="rId11"/>
    <p:sldId id="270" r:id="rId12"/>
    <p:sldId id="264" r:id="rId13"/>
    <p:sldId id="267" r:id="rId14"/>
    <p:sldId id="266" r:id="rId15"/>
    <p:sldId id="27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615" autoAdjust="0"/>
    <p:restoredTop sz="94713" autoAdjust="0"/>
  </p:normalViewPr>
  <p:slideViewPr>
    <p:cSldViewPr>
      <p:cViewPr varScale="1">
        <p:scale>
          <a:sx n="110" d="100"/>
          <a:sy n="110" d="100"/>
        </p:scale>
        <p:origin x="-16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15D23B-DAC6-40E0-BEBE-3760205D1DFE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D957C-5BFA-4096-A478-D712DDDB53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7D957C-5BFA-4096-A478-D712DDDB539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jpe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jpeg"/><Relationship Id="rId10" Type="http://schemas.openxmlformats.org/officeDocument/2006/relationships/image" Target="../media/image51.jpe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13" Type="http://schemas.openxmlformats.org/officeDocument/2006/relationships/image" Target="../media/image65.png"/><Relationship Id="rId3" Type="http://schemas.openxmlformats.org/officeDocument/2006/relationships/image" Target="../media/image55.jpe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image" Target="../media/image56.jpeg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pn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11" Type="http://schemas.openxmlformats.org/officeDocument/2006/relationships/image" Target="../media/image86.png"/><Relationship Id="rId5" Type="http://schemas.openxmlformats.org/officeDocument/2006/relationships/image" Target="../media/image80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jpeg"/><Relationship Id="rId13" Type="http://schemas.openxmlformats.org/officeDocument/2006/relationships/image" Target="../media/image98.jpeg"/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12" Type="http://schemas.openxmlformats.org/officeDocument/2006/relationships/image" Target="../media/image97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jpeg"/><Relationship Id="rId11" Type="http://schemas.openxmlformats.org/officeDocument/2006/relationships/image" Target="../media/image96.jpeg"/><Relationship Id="rId5" Type="http://schemas.openxmlformats.org/officeDocument/2006/relationships/image" Target="../media/image90.jpeg"/><Relationship Id="rId10" Type="http://schemas.openxmlformats.org/officeDocument/2006/relationships/image" Target="../media/image95.jpeg"/><Relationship Id="rId4" Type="http://schemas.openxmlformats.org/officeDocument/2006/relationships/image" Target="../media/image89.jpeg"/><Relationship Id="rId9" Type="http://schemas.openxmlformats.org/officeDocument/2006/relationships/image" Target="../media/image94.jpeg"/><Relationship Id="rId14" Type="http://schemas.openxmlformats.org/officeDocument/2006/relationships/image" Target="../media/image9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pn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openxmlformats.org/officeDocument/2006/relationships/image" Target="../media/image29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11" Type="http://schemas.openxmlformats.org/officeDocument/2006/relationships/image" Target="../media/image28.jpeg"/><Relationship Id="rId5" Type="http://schemas.openxmlformats.org/officeDocument/2006/relationships/image" Target="../media/image22.jpeg"/><Relationship Id="rId10" Type="http://schemas.openxmlformats.org/officeDocument/2006/relationships/image" Target="../media/image27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olga\Desktop\проект\00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571604" y="2143116"/>
            <a:ext cx="66437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84" y="428604"/>
            <a:ext cx="5929354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sz="2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КОУ «Адаптивная школа – детский сад № 76»</a:t>
            </a:r>
            <a:endParaRPr lang="ru-RU" sz="2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1500174"/>
            <a:ext cx="7429552" cy="280076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Общешкольный  проект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«Мир детства в надёжных руках»</a:t>
            </a:r>
          </a:p>
          <a:p>
            <a:endParaRPr lang="ru-RU" sz="2800" b="1" i="1" dirty="0" smtClean="0">
              <a:solidFill>
                <a:srgbClr val="C00000"/>
              </a:solidFill>
              <a:effectLst>
                <a:glow rad="63500">
                  <a:schemeClr val="accent6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Музыкально-театрализованная акция</a:t>
            </a:r>
          </a:p>
          <a:p>
            <a:r>
              <a:rPr lang="ru-RU" sz="2800" b="1" i="1" dirty="0" smtClean="0">
                <a:solidFill>
                  <a:srgbClr val="C00000"/>
                </a:solidFill>
                <a:effectLst>
                  <a:glow rad="635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             «Творческий калейдоскоп» </a:t>
            </a:r>
          </a:p>
          <a:p>
            <a:endParaRPr lang="ru-RU" b="1" dirty="0" smtClean="0">
              <a:solidFill>
                <a:srgbClr val="0E1824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0E1824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786182" y="6286520"/>
            <a:ext cx="1715534" cy="36933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ОМСК, 2020 г</a:t>
            </a:r>
            <a:r>
              <a:rPr lang="ru-RU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.</a:t>
            </a:r>
            <a:endParaRPr lang="ru-RU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4" name="Picture 6" descr="C:\Users\olga\Desktop\проект\s1200 (1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834000"/>
            <a:ext cx="3024000" cy="3024000"/>
          </a:xfrm>
          <a:prstGeom prst="rect">
            <a:avLst/>
          </a:prstGeom>
          <a:noFill/>
          <a:ln w="38100">
            <a:solidFill>
              <a:srgbClr val="C00000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Picture 1" descr="C:\Users\olga\Desktop\проект\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500034" y="357166"/>
            <a:ext cx="835824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«Сундучок народных игр» (Масленица)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 </a:t>
            </a:r>
            <a:r>
              <a:rPr kumimoji="0" lang="ru-RU" sz="14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чего начинается весна? Конечно, с проводов зимы. Вот и в нашем Детском саду  Масленицу отмечали широко, радостно, с хороводами да играми-забавами.</a:t>
            </a:r>
            <a:endParaRPr kumimoji="0" lang="ru-RU" sz="1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с удовольствием перетягивали канат, кружились на цветной карусели, играли на народных инструментах, играли в игру «Лучший кузнец», сражались на подушках.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получили заряд бодрости от совместного время препровождения.</a:t>
            </a:r>
            <a:endParaRPr kumimoji="0" lang="ru-RU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H:\статья Масленица\IMG-20200227-WA0002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2000240"/>
            <a:ext cx="1764000" cy="2304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2" name="Picture 5" descr="C:\Users\olga\AppData\Local\Temp\Rar$DIa0.713\IMG-20200313-WA000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14480" y="4429132"/>
            <a:ext cx="1701000" cy="22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0242" name="Picture 2" descr="C:\Users\olga\Desktop\проект\масленица 6 гр\5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86380" y="1714488"/>
            <a:ext cx="1674000" cy="22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" name="Picture 4" descr="C:\Users\olga\Desktop\проект\масленица 6 гр\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429256" y="4357694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4" name="Picture 1" descr="C:\Users\olga\Desktop\проект\масленица 6 гр\2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500430" y="1785926"/>
            <a:ext cx="1674000" cy="22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3" descr="C:\Users\olga\Desktop\проект\масленица 6 гр\3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72330" y="1571612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" name="Picture 2" descr="C:\Users\olga\AppData\Local\Temp\Rar$DIa0.525\IMG-20200313-WA000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3571868" y="4357694"/>
            <a:ext cx="1674000" cy="22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8" name="Рисунок 17" descr="H:\статья Масленица\IMG_20200227_151057.jpg"/>
          <p:cNvPicPr/>
          <p:nvPr/>
        </p:nvPicPr>
        <p:blipFill>
          <a:blip r:embed="rId11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68" y="4214818"/>
            <a:ext cx="1548000" cy="22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0" name="Picture 5" descr="C:\Users\olga\Desktop\проект\2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500826" y="3286124"/>
            <a:ext cx="1156701" cy="11451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H:\статья Масленица\IMG_20200225_155409.jpg"/>
          <p:cNvPicPr/>
          <p:nvPr/>
        </p:nvPicPr>
        <p:blipFill>
          <a:blip r:embed="rId2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429520" y="4286256"/>
            <a:ext cx="1476000" cy="226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8" descr="C:\Users\olga\AppData\Local\Temp\Rar$DIa0.333\IMG-20200313-WA00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4500570"/>
            <a:ext cx="1647000" cy="21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428596" y="4214818"/>
            <a:ext cx="771530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закончился праздник традиционным поеданием ароматных  блинов.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7" name="Picture 1" descr="C:\Users\olga\Desktop\проект\сундучок народных игр 1гр\IMG_20200225_1553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71802" y="5143512"/>
            <a:ext cx="2592000" cy="1458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7" name="Picture 12" descr="C:\Users\olga\Downloads\1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571536" y="2643182"/>
            <a:ext cx="2540315" cy="1570132"/>
          </a:xfrm>
          <a:prstGeom prst="rect">
            <a:avLst/>
          </a:prstGeom>
          <a:noFill/>
        </p:spPr>
      </p:pic>
      <p:pic>
        <p:nvPicPr>
          <p:cNvPr id="18" name="Рисунок 17" descr="H:\статья Масленица\IMG_20200225_155456.jpg"/>
          <p:cNvPicPr/>
          <p:nvPr/>
        </p:nvPicPr>
        <p:blipFill>
          <a:blip r:embed="rId6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4500570"/>
            <a:ext cx="1332000" cy="223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2" name="Picture 11" descr="C:\Users\olga\Desktop\проект\20 (2)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 flipH="1">
            <a:off x="3071802" y="3143248"/>
            <a:ext cx="1143008" cy="1148910"/>
          </a:xfrm>
          <a:prstGeom prst="rect">
            <a:avLst/>
          </a:prstGeom>
          <a:noFill/>
        </p:spPr>
      </p:pic>
      <p:pic>
        <p:nvPicPr>
          <p:cNvPr id="15" name="Рисунок 14" descr="H:\статья Масленица\IMG_20200225_155234.jpg"/>
          <p:cNvPicPr/>
          <p:nvPr/>
        </p:nvPicPr>
        <p:blipFill>
          <a:blip r:embed="rId8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643042" y="4500570"/>
            <a:ext cx="1404000" cy="2196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16" name="Picture 2" descr="C:\Users\olga\Desktop\проект\масленица 6 гр\1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42844" y="714356"/>
            <a:ext cx="2692996" cy="15148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3" name="Picture 5" descr="C:\Users\olga\Desktop\проект\масленица 6 гр\8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214414" y="1928802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6" name="Picture 8" descr="C:\Users\olga\Desktop\проект\масленица 6 гр\10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4286248" y="2000240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29" name="Picture 3" descr="C:\Users\olga\Desktop\проект\масленица 6 гр\11.pn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928926" y="714356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0" name="Picture 6" descr="C:\Users\olga\Desktop\проект\масленица 6 гр\9.pn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357818" y="500042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1" name="Picture 4" descr="C:\Users\olga\Desktop\проект\масленица 6 гр\7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6572264" y="2000240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2" name="Picture 7" descr="C:\Users\olga\Desktop\проект\масленица 6 гр\6.png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7358082" y="500042"/>
            <a:ext cx="1620000" cy="2160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sp>
        <p:nvSpPr>
          <p:cNvPr id="33" name="Прямоугольник 32"/>
          <p:cNvSpPr/>
          <p:nvPr/>
        </p:nvSpPr>
        <p:spPr>
          <a:xfrm>
            <a:off x="285720" y="214290"/>
            <a:ext cx="864399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Наши ребята с весельем и задором провожали зиму и встречали весну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масленичную неделю.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olga\Desktop\проект\2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14282" y="285728"/>
            <a:ext cx="85725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семейного успеха»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Вместе с весной пришел прекрасный и замечательный праздник – Международный женский день 8 марта. Этот день согрет лучами солнца, женскими улыбками, украшен россыпью цветов. Праздник, который любят и ждут, чтобы поздравить своих любимых мам, бабушек, сестер.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1214422"/>
            <a:ext cx="4857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Никоненковой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Полины праздновали этот чудесный праздник в кругу родных и друзей, где было много цветов, подарков, ну и конечно, красивый праздничный стол!</a:t>
            </a:r>
            <a:endParaRPr lang="ru-RU" sz="1400" i="1" dirty="0"/>
          </a:p>
        </p:txBody>
      </p:sp>
      <p:pic>
        <p:nvPicPr>
          <p:cNvPr id="16" name="Рисунок 6" descr="IMG-20200308-WA006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7" y="2071678"/>
            <a:ext cx="1779663" cy="2376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7" name="Picture 11" descr="C:\Users\olga\Desktop\проект\8 марта 1 гр\IMG-20200308-WA007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5984" y="2071678"/>
            <a:ext cx="1782000" cy="2376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18" name="Прямоугольник 17"/>
          <p:cNvSpPr/>
          <p:nvPr/>
        </p:nvSpPr>
        <p:spPr>
          <a:xfrm>
            <a:off x="5286380" y="1500174"/>
            <a:ext cx="335755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</a:t>
            </a:r>
            <a:r>
              <a:rPr lang="ru-RU" sz="1400" i="1" dirty="0" err="1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Барышевых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Ани и Даши провели праздничные выходные всей семьёй в санатории 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Колос</a:t>
            </a:r>
            <a:r>
              <a:rPr lang="ru-RU" sz="1400" i="1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Рисунок 12" descr="IMG-20200310-WA0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6248" y="2214554"/>
            <a:ext cx="1368000" cy="24325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0" name="Рисунок 9" descr="IMG-20200310-WA000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57884" y="2214554"/>
            <a:ext cx="1317454" cy="234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1" name="Рисунок 10" descr="IMG-20200310-WA0007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2071678"/>
            <a:ext cx="1438851" cy="2556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500034" y="4857760"/>
            <a:ext cx="221457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  <a:tabLst>
                <a:tab pos="5543550" algn="l"/>
              </a:tabLst>
            </a:pPr>
            <a:r>
              <a:rPr lang="ru-RU" sz="1400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Семья Медведева Паши в праздничный день поспешили поздравить своих бабушек и подарить им подарки. </a:t>
            </a:r>
            <a:endParaRPr lang="ru-RU" sz="1400" i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" name="Рисунок 22" descr="IMG-20200310-WA0011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786050" y="4786322"/>
            <a:ext cx="2592198" cy="1944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4" name="Рисунок 15" descr="IMG-20200310-WA00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500694" y="4572008"/>
            <a:ext cx="1593423" cy="2124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" name="Picture 13" descr="C:\Users\olga\Downloads\3 (2) (1)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00892" y="4714884"/>
            <a:ext cx="1281493" cy="1643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10" name="Picture 10" descr="C:\Users\olga\Desktop\проект\8 марта 4 гр\IMG_20200304_16252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714356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1" name="Picture 11" descr="C:\Users\olga\Desktop\проект\8 марта 4 гр\IMG_20200304_16254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868" y="785794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2" name="Picture 12" descr="C:\Users\olga\Desktop\проект\8 марта 4 гр\IMG_20200304_162610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4429132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3" name="Picture 13" descr="C:\Users\olga\Desktop\проект\8 марта 4 гр\IMG_20200304_16264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488" y="2428868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4" name="Picture 14" descr="C:\Users\olga\Desktop\проект\8 марта 4 гр\IMG_20200305_09062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286512" y="857232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5" name="Picture 15" descr="C:\Users\olga\Desktop\проект\8 марта 4 гр\IMG_20200305_090633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572132" y="2428868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25616" name="Picture 16" descr="C:\Users\olga\Desktop\проект\8 марта 4 гр\IMG_20200305_090725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4282" y="2428868"/>
            <a:ext cx="2427692" cy="1800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214282" y="214290"/>
            <a:ext cx="86439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Дети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группы № 4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трепетом готовили подарки своими руками для любимых мам,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нарисовали мамин портрет.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Users\olga\Desktop\проект\8 марта 4 гр\IMG_20200305_11065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071934" y="4286256"/>
            <a:ext cx="2524802" cy="1872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15" name="Picture 17" descr="C:\Users\olga\Desktop\проект\8 марта 4 гр\IMG_20200305_110632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6357950" y="4786322"/>
            <a:ext cx="2573354" cy="190800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</p:pic>
      <p:pic>
        <p:nvPicPr>
          <p:cNvPr id="7173" name="Picture 5" descr="C:\Users\olga\Desktop\проект\3 (1).pn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2571736" y="4641622"/>
            <a:ext cx="1566856" cy="22163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14282" y="142852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Самодельные открытки ребята 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преподнесли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сотрудникам  нашей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школы - детского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сада.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Традиционно мальчики поздравили с праздником девочек- маленьких принцесс.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Праздник, несомненно, привнес в жизнь детского сада атмосферу весенней радости и счастья.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2" descr="C:\Users\olga\Desktop\проект\8 марта 4 гр\IMG_20200306_1241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928670"/>
            <a:ext cx="1414677" cy="190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1" name="Picture 13" descr="C:\Users\olga\Desktop\проект\8 марта 4 гр\IMG-20200309-WA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85918" y="928670"/>
            <a:ext cx="1401076" cy="187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Picture 6" descr="C:\Users\olga\Desktop\проект\8 марта 4 гр\IMG-20200309-WA00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643570" y="2857496"/>
            <a:ext cx="1481908" cy="198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3" name="Picture 5" descr="C:\Users\olga\Desktop\проект\8 марта 4 гр\IMG_20200306_16054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85720" y="4857760"/>
            <a:ext cx="2427692" cy="180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4" name="Picture 7" descr="C:\Users\olga\Desktop\проект\8 марта 4 гр\IMG-20200309-WA001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628" y="928670"/>
            <a:ext cx="1428020" cy="190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5" name="Picture 10" descr="C:\Users\olga\Desktop\проект\8 марта 4 гр\IMG-20200309-WA0015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358082" y="2786058"/>
            <a:ext cx="1481908" cy="198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6" name="Picture 3" descr="C:\Users\olga\Desktop\проект\8 марта 4 гр\IMG_20200306_160244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357554" y="4929198"/>
            <a:ext cx="2427692" cy="180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7" name="Picture 8" descr="C:\Users\olga\Desktop\проект\8 марта 4 гр\IMG-20200309-WA0012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572264" y="928670"/>
            <a:ext cx="2405010" cy="180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8" name="Picture 12" descr="C:\Users\olga\Desktop\проект\8 марта 4 гр\IMG-20200309-WA0018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14282" y="2928934"/>
            <a:ext cx="1481908" cy="198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9" name="Picture 11" descr="C:\Users\olga\Desktop\проект\8 марта 4 гр\IMG-20200309-WA0016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1928794" y="2928934"/>
            <a:ext cx="1481908" cy="198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" name="Picture 9" descr="C:\Users\olga\Desktop\проект\8 марта 4 гр\IMG-20200309-WA0013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3571868" y="2857496"/>
            <a:ext cx="1481908" cy="198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" name="Picture 4" descr="C:\Users\olga\Desktop\проект\8 марта 4 гр\IMG_20200306_160409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6143636" y="4929198"/>
            <a:ext cx="2427692" cy="180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5123" name="Picture 3" descr="C:\Users\olga\Downloads\4.png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3143240" y="928670"/>
            <a:ext cx="1854085" cy="1928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olga\Desktop\проект\семейный успех 6 гр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500174"/>
            <a:ext cx="2943000" cy="3924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747" name="Picture 3" descr="C:\Users\olga\Desktop\проект\семейный успех 6 гр\2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1571612"/>
            <a:ext cx="1782000" cy="237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748" name="Picture 4" descr="C:\Users\olga\Desktop\проект\семейный успех 6 гр\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4143380"/>
            <a:ext cx="1890000" cy="2520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750" name="Picture 6" descr="C:\Users\olga\Desktop\проект\семейный успех 6 гр\6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286256"/>
            <a:ext cx="1809000" cy="2412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752" name="Picture 8" descr="C:\Users\olga\Desktop\проект\семейный успех 6 гр\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00694" y="1428736"/>
            <a:ext cx="1478250" cy="262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285720" y="571480"/>
            <a:ext cx="8858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 этому празднику ребята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группы № 6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начали готовиться заранее. Придумывали, какие подарки сделают любимым мамам, как поздравят мам и бабушек с их праздником. Дети сделали красивые открытки своим мамочкам и бабушкам. А еще наши девчонки и мальчишки рассказали, как они дома помогали, чтобы у мам было меньше дел в этот светлый и добрый праздник!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5" descr="C:\Users\olga\Desktop\проект\семейный успех 6 гр\5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43768" y="1714488"/>
            <a:ext cx="1836000" cy="244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753" name="Picture 9" descr="C:\Users\olga\Desktop\проект\5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500298" y="5179207"/>
            <a:ext cx="3357586" cy="1678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928670"/>
            <a:ext cx="8358246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Результаты реализации проекта (итог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 результате проведения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проекта «Будем в армии служить»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проявился у детей интерес к армии, уважение к защитникам отечества; стремление детей к совершенствованию физических качеств, к укреплению здоровья, стремление дошкольников отражать свои знания, впечатления, мысли и чувства в играх, в исполнении песен, чтении стихов; заинтересованность родителей в формировании чувства патриотизма у детей.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«Сундучок народных игр» (Масленица)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позволил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расширить рамки традиционного праздника «Масленица» в детском саду.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Педагоги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сформировали у детей уважительное отношение к традициям своего народа. Дошкольники узнали много нового, смогли проявить свои творческие способности.</a:t>
            </a:r>
          </a:p>
          <a:p>
            <a:pPr lvl="0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Благодаря проекту родители воспитанников оказались вовлечены в образовательный процесс.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После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завершения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проекта «</a:t>
            </a:r>
            <a:r>
              <a:rPr lang="ru-RU" sz="1400" b="1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семейного успеха»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посвященному Международному женскому дню дети получили новые знания о празднике 8 марта, его традициях празднования, обогатились знания детей о роли мамы в их жизни, через раскрытие образа матери  в поэзии, в живописи, музыке, художественной литературе. Развились творческие способности детей в продуктивной и в музыкальной деятельности.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1600" dirty="0" smtClean="0"/>
          </a:p>
          <a:p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Picture 2" descr="D:\Рабочий стол\проект картинки\14 — копия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14678" y="4429132"/>
            <a:ext cx="3071834" cy="208456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786182" y="5572140"/>
            <a:ext cx="2286016" cy="785818"/>
          </a:xfrm>
          <a:prstGeom prst="rect">
            <a:avLst/>
          </a:prstGeom>
        </p:spPr>
        <p:txBody>
          <a:bodyPr wrap="none">
            <a:prstTxWarp prst="textChevron">
              <a:avLst/>
            </a:prstTxWarp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  <a:latin typeface="Times New Roman" pitchFamily="18" charset="0"/>
                <a:cs typeface="Times New Roman" pitchFamily="18" charset="0"/>
              </a:rPr>
              <a:t>До новых встреч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olga\Desktop\проект\0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357166"/>
            <a:ext cx="678661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Вид, тип проекта: </a:t>
            </a: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информационно – творческий, коллективный, среднесрочный.</a:t>
            </a:r>
          </a:p>
          <a:p>
            <a:endParaRPr lang="ru-RU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Длительность проекта: </a:t>
            </a:r>
            <a:r>
              <a:rPr lang="ru-RU" sz="1400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февраль, март</a:t>
            </a:r>
          </a:p>
          <a:p>
            <a:endParaRPr lang="ru-RU" sz="1600" b="1" i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 smtClean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1600" b="1" i="1" dirty="0">
              <a:ln w="1905"/>
              <a:solidFill>
                <a:schemeClr val="tx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214422"/>
            <a:ext cx="6357982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Участники проекта: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1. Дети групп №1, №3, №4, №5, №6  КОУ «Адаптивная школа –детский сад №76»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2. Педагоги (воспитатели, музыкальный руководитель, специалисты)</a:t>
            </a:r>
          </a:p>
          <a:p>
            <a:pPr>
              <a:lnSpc>
                <a:spcPct val="150000"/>
              </a:lnSpc>
            </a:pP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3. Родители воспитанников.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00200" y="3000372"/>
            <a:ext cx="685808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Цель проекта: </a:t>
            </a:r>
            <a:r>
              <a:rPr lang="ru-RU" sz="1400" dirty="0" smtClean="0">
                <a:ln w="1905"/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гармоничное</a:t>
            </a:r>
            <a:r>
              <a:rPr lang="ru-RU" sz="1400" dirty="0" smtClean="0">
                <a:ln w="1905"/>
                <a:solidFill>
                  <a:srgbClr val="03080D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развитие личности ребенка средствами эстетического образования, развитие его художественно-творческих умений. </a:t>
            </a:r>
            <a:endParaRPr lang="ru-RU" sz="1400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1400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-побуждать интерес к музыкально-театральной деятельности, создавая необходимые условия для её проведения;</a:t>
            </a:r>
            <a:r>
              <a:rPr lang="ru-RU" sz="1400" dirty="0" smtClean="0"/>
              <a:t>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-пополнять и обогащать знаний детей о многообразии праздников;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(народные, государственные, христианские), продолжать знакомить с народными традициями и обычаями;</a:t>
            </a:r>
          </a:p>
          <a:p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-развивать речь, активизировать словарь детей;</a:t>
            </a:r>
          </a:p>
          <a:p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-воспитывать коммуникативные качества;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развивать песенное, игровое и танцевальное творчество;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 создавать условия для организации совместной театральной деятельности детей и взрослых, направленные на сближение детей, родителей и педагогов;</a:t>
            </a:r>
          </a:p>
          <a:p>
            <a:pPr>
              <a:buFontTx/>
              <a:buChar char="-"/>
            </a:pPr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сделать жизнь детей интересной и содержательной, наполнить её яркими впечатлениями, интересными делами, радостью творчества;</a:t>
            </a:r>
          </a:p>
          <a:p>
            <a:endParaRPr lang="ru-RU" sz="14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olga\Desktop\проект\-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14290"/>
            <a:ext cx="87154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Организация деятельности в рамках проекта.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Подготовительный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этап: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разработка стратегии реализации проекта;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подбор литературных произведений (в соответствии с праздником);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подбор материала по теме «История возникновения праздника»;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составление  плана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основного этапа;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цели и задачи проектной деятельности;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привлечение родителей воспитанников к сотрудничеству и взаимодействию.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Основной этап: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проведение с детьми бесед, наблюдений;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чтение художественной литературы детям (заучивание стихов);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рассматривание иллюстраций;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просмотр презентаций;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занятий, продуктивной деятельности в соответствии с темой;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проведение консультирования, бесед с родителями;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совместное оформление с родителями папки-передвижки по теме проекта.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Заключительный этап: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Спортивный праздник «Будем в армии служить» (февраль)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Праздник «Масленица» (март)</a:t>
            </a:r>
          </a:p>
          <a:p>
            <a:pPr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Фотовыставка семейного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досуга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семейного успеха» (март)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olga\Desktop\проект\0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00100" y="1285860"/>
            <a:ext cx="592935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Прогнозируемый результат:</a:t>
            </a:r>
            <a:endParaRPr lang="ru-RU" sz="1400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детей: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Расширение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представлении 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многообразии праздников (народные, государственные, христианские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их истории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традициях.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познавательной активности, любознательности.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Активизация словаря и развитие коммуникативных качеств.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3080D"/>
                </a:solidFill>
                <a:latin typeface="Times New Roman" pitchFamily="18" charset="0"/>
                <a:cs typeface="Times New Roman" pitchFamily="18" charset="0"/>
              </a:rPr>
              <a:t>- Развитие песенного, игрового и танцевального творчества.</a:t>
            </a:r>
            <a:endParaRPr lang="ru-RU" sz="1400" dirty="0" smtClean="0">
              <a:solidFill>
                <a:srgbClr val="03080D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педагогов: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Раскрыть образ матери в поэзии, в живописи.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-Развитие у детей коммуникативных навыков, умение работать в команде.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Создание условий для проявления у детей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воображения.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-Расширение кругозора детей через чтение художественной литературы, знакомство с пословицами, разучивание стихов.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Развитие музыкально-творческих способностей детей дошкольного возраста.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i="1" dirty="0" smtClean="0">
                <a:latin typeface="Times New Roman" pitchFamily="18" charset="0"/>
                <a:cs typeface="Times New Roman" pitchFamily="18" charset="0"/>
              </a:rPr>
              <a:t>родителей: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-Участие в создании рисунков, атрибутов и костюмов к празднику.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Привлечение к сотрудничеству родителей по созданию в детском саду предметно – развивающей среды.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sz="1600" dirty="0">
              <a:solidFill>
                <a:srgbClr val="0E182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olga\Desktop\проект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85786" y="0"/>
            <a:ext cx="1847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8435" name="Рисунок 1" descr="IMG-20200221-WA000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72198" y="2928934"/>
            <a:ext cx="2936249" cy="1944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 rot="10800000" flipH="1" flipV="1">
            <a:off x="500034" y="107722"/>
            <a:ext cx="8429684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Акция «Будем в армии служить»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indent="449263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Каждый год, в конце зимы все мы отмечаем праздник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День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защитника Отечества. Защитники есть в каждой семье: дедушки, дяди, старшие братья и, конечно же, наши любимые папы. Мужчины по праву считаются защитниками нашей родины, нашего Отечества. Недаром даже слова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«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отец и Отечество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»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начинаются одинаково: они близки друг другу по смыслу. Отечество </a:t>
            </a:r>
            <a:r>
              <a:rPr lang="ru-RU" sz="1400" dirty="0" smtClean="0">
                <a:ea typeface="Calibri" pitchFamily="34" charset="0"/>
                <a:cs typeface="Times New Roman" pitchFamily="18" charset="0"/>
              </a:rPr>
              <a:t>–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это наша страна, Родина. Организация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проведение праздника, посвященному Дню защитника Отечества, является основным направлением  патриотического воспитания детей и способствует развитию личности гражданина и долга защитника Отечества. Этот праздник воспевает и поднимает на новую ступень смелость и отвагу, терпение и выносливость народа, героизм взрослых и молодежи, победивших смертельного врага. В нашем детском саду проводился спортивный праздник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Будем в армии служить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посвященный Дню защитника Отечества.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7" name="Picture 3" descr="C:\Users\olga\Desktop\проект\8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143900" y="4429132"/>
            <a:ext cx="1170321" cy="1452526"/>
          </a:xfrm>
          <a:prstGeom prst="rect">
            <a:avLst/>
          </a:prstGeom>
          <a:noFill/>
        </p:spPr>
      </p:pic>
      <p:pic>
        <p:nvPicPr>
          <p:cNvPr id="2050" name="Picture 2" descr="C:\Users\olga\Desktop\проект\23 февр 6 гр\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500306"/>
            <a:ext cx="2688000" cy="201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2051" name="Picture 3" descr="C:\Users\olga\Desktop\проект\23 февр 6 гр\7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0034" y="2857496"/>
            <a:ext cx="2688000" cy="2016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lga\Desktop\проект\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C:\Users\Юля\Desktop\проект Тарасова\Будем в армии служить\IMG-20200221-WA0011.jpg"/>
          <p:cNvPicPr/>
          <p:nvPr/>
        </p:nvPicPr>
        <p:blipFill>
          <a:blip r:embed="rId3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16" y="3429000"/>
            <a:ext cx="1928826" cy="2412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4" name="Рисунок 3" descr="C:\Users\Юля\Desktop\проект Тарасова\Будем в армии служить\IMG-20200221-WA0013.jpg"/>
          <p:cNvPicPr/>
          <p:nvPr/>
        </p:nvPicPr>
        <p:blipFill>
          <a:blip r:embed="rId4" cstate="email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14612" y="3500438"/>
            <a:ext cx="1928826" cy="2412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7" name="Picture 3" descr="C:\Users\olga\Desktop\проект\23 февр 6 гр\5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2910" y="3500438"/>
            <a:ext cx="1809000" cy="2412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29" name="Picture 5" descr="C:\Users\olga\Desktop\проект\23 февр 6 гр\6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85786" y="857232"/>
            <a:ext cx="1890000" cy="252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30" name="Picture 6" descr="C:\Users\olga\Desktop\проект\23 февр 6 гр\8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571868" y="857232"/>
            <a:ext cx="1890000" cy="252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1031" name="Picture 7" descr="C:\Users\olga\Desktop\проект\23 февр 6 гр\9.pn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429388" y="785794"/>
            <a:ext cx="1890000" cy="252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714348" y="142852"/>
            <a:ext cx="81439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в спортивном мероприятии показало, какие наши мальчишки и девчонки сильные, смелые,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выносливые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ловкие и дружные! Настоящие защитники Отечества! Активное участие в спортивной битве принимали участие и папы наших детей!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3" name="Picture 9" descr="C:\Users\olga\Downloads\е (1).pn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143504" y="3071810"/>
            <a:ext cx="1285884" cy="18820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C:\Users\olga\Desktop\проект\защ. отечества 1гр\IMG_20200226_09412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1071546"/>
            <a:ext cx="1857388" cy="28548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33" name="Picture 9" descr="C:\Users\olga\Desktop\проект\защ. отечества 1гр\IMG-20200221-WA00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4071942"/>
            <a:ext cx="1792800" cy="264318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36" name="Picture 12" descr="C:\Users\olga\Desktop\проект\защ. отечества 1гр\IMG-20200225-WA0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4214818"/>
            <a:ext cx="1643074" cy="250030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038" name="Picture 14" descr="C:\Users\olga\Desktop\проект\защ. отечества 1гр\IMG-20200221-WA0016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5214950"/>
            <a:ext cx="2442556" cy="146553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43" name="Rectangle 19"/>
          <p:cNvSpPr>
            <a:spLocks noChangeArrowheads="1"/>
          </p:cNvSpPr>
          <p:nvPr/>
        </p:nvSpPr>
        <p:spPr bwMode="auto">
          <a:xfrm rot="10800000" flipV="1">
            <a:off x="285720" y="106569"/>
            <a:ext cx="84296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492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празднику посвященному Дню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защитника Отечества в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группе №1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оформлена выставка работ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Мой папа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герой!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рисовали своих отважных пап. 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Аня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Барышева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Витя Кравченко, Богдан Василенко, Матвей Василенко, Миша Пушкарёв, Арсений Зеньков, Полина </a:t>
            </a:r>
            <a:r>
              <a:rPr kumimoji="0" lang="ru-RU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Никоненкова</a:t>
            </a:r>
            <a:r>
              <a:rPr kumimoji="0" lang="ru-RU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Паша Медведев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приняли участие в рисунках.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 rot="10800000" flipV="1">
            <a:off x="1928794" y="4214818"/>
            <a:ext cx="250033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 своими руками выполнили подарки своим папам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Times New Roman" pitchFamily="18" charset="0"/>
              </a:rPr>
              <a:t>–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кружки с изображением флага.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 descr="C:\Users\Юля\Desktop\проект Тарасова\Будем в армии служить\IMG_20200221_161808.jpg"/>
          <p:cNvPicPr/>
          <p:nvPr/>
        </p:nvPicPr>
        <p:blipFill>
          <a:blip r:embed="rId6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2000232" y="1142984"/>
            <a:ext cx="1260000" cy="208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9" name="Picture 6" descr="C:\Users\olga\Desktop\проект\защ. отечества 1гр\IMG_20200221_17010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00364" y="1928802"/>
            <a:ext cx="1235250" cy="200026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" name="Picture 5" descr="C:\Users\olga\Desktop\проект\защ. отечества 1гр\IMG_20200221_16214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071934" y="928670"/>
            <a:ext cx="1214446" cy="1981124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2" name="Picture 4" descr="C:\Users\olga\Desktop\проект\защ. отечества 1гр\IMG_20200221_162043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5072066" y="1714488"/>
            <a:ext cx="1304406" cy="2088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6357950" y="3786190"/>
            <a:ext cx="278605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Девочки тоже не забыли поздравить ребят с праздником и подарить подарки. Мальчикам очень понравились машинки!</a:t>
            </a:r>
            <a:endParaRPr kumimoji="0" lang="ru-RU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" name="Рисунок 28" descr="C:\Users\Юля\Desktop\проект Тарасова\Будем в армии служить\IMG-20200225-WA0010.jpg"/>
          <p:cNvPicPr/>
          <p:nvPr/>
        </p:nvPicPr>
        <p:blipFill>
          <a:blip r:embed="rId10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357950" y="4786322"/>
            <a:ext cx="2592000" cy="1836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0" name="Picture 7" descr="C:\Users\olga\Desktop\проект\защ. отечества 1гр\IMG_20200221_171555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6286512" y="928670"/>
            <a:ext cx="1331002" cy="2124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31" name="Рисунок 30" descr="C:\Users\Юля\Desktop\проект Тарасова\Будем в армии служить\IMG_20200221_161921.jpg"/>
          <p:cNvPicPr/>
          <p:nvPr/>
        </p:nvPicPr>
        <p:blipFill>
          <a:blip r:embed="rId12" cstate="email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7643834" y="1785926"/>
            <a:ext cx="1368000" cy="201543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8" descr="C:\Users\olga\Desktop\проект\защ. отеч 4 гр\IMG_20200221_1510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4143380"/>
            <a:ext cx="1785950" cy="2408741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489" name="Picture 9" descr="C:\Users\olga\Desktop\проект\защ. отеч 4 гр\IMG_20200221_1530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14744" y="4500570"/>
            <a:ext cx="2621905" cy="1944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490" name="Picture 10" descr="C:\Users\olga\Desktop\проект\защ. отеч 4 гр\IMG_20200221_1531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12" y="4786322"/>
            <a:ext cx="2621908" cy="194400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20491" name="Picture 11" descr="C:\Users\olga\Desktop\проект\защ. отеч 4 гр\IMG_20200221_16464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000232" y="4000504"/>
            <a:ext cx="1694955" cy="2286016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sp>
        <p:nvSpPr>
          <p:cNvPr id="13" name="Прямоугольник 12"/>
          <p:cNvSpPr/>
          <p:nvPr/>
        </p:nvSpPr>
        <p:spPr>
          <a:xfrm>
            <a:off x="214282" y="214290"/>
            <a:ext cx="864399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lang="ru-RU" sz="1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группе № 4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была оформлена фотовыставка «Слава защитникам отечества». Оформить стенд помогали родители. Все они приняли активное участие в предоставлении фотографий.  Дети рассматривали фотографии, и каждый ребенок с гордостью рассказывал о своем папе.</a:t>
            </a:r>
          </a:p>
          <a:p>
            <a:pPr lvl="0" indent="4492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Девочки поздравили мальчиков – будущих защитников с праздником и подарили им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подарки. Такая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важная и нужная работа формирует у детей первичные представления о Российской Армии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 мужчинах, как защитниках Отечества, способствует формированию патриотических чувств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" name="Picture 3" descr="C:\Users\olga\Desktop\проект\защ. отеч 4 гр\IMG_20200217_16332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42844" y="2071678"/>
            <a:ext cx="2412000" cy="1788370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5" name="Picture 2" descr="C:\Users\olga\Desktop\проект\защ. отеч 4 гр\IMG_20200217_163314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71736" y="1643050"/>
            <a:ext cx="2448000" cy="181505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6" name="Picture 4" descr="C:\Users\olga\Desktop\проект\защ. отеч 4 гр\IMG_20200218_081349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357686" y="2428868"/>
            <a:ext cx="2448000" cy="1815062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7" name="Picture 5" descr="C:\Users\olga\Desktop\проект\защ. отеч 4 гр\IMG_20200220_155654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429388" y="1643050"/>
            <a:ext cx="2505086" cy="1857388"/>
          </a:xfrm>
          <a:prstGeom prst="rect">
            <a:avLst/>
          </a:prstGeom>
          <a:noFill/>
          <a:ln>
            <a:solidFill>
              <a:schemeClr val="accent2">
                <a:lumMod val="50000"/>
              </a:schemeClr>
            </a:solidFill>
          </a:ln>
        </p:spPr>
      </p:pic>
      <p:pic>
        <p:nvPicPr>
          <p:cNvPr id="11266" name="Picture 2" descr="C:\Users\olga\Downloads\е.pn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072330" y="3286124"/>
            <a:ext cx="1021711" cy="1495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85720" y="571480"/>
            <a:ext cx="885828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Ребята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группы №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6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поздравили наших любимых пап,</a:t>
            </a:r>
            <a:r>
              <a:rPr kumimoji="0" lang="ru-RU" sz="1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изготовили для них открытки и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фотоколлаж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процессе изготовления </a:t>
            </a:r>
            <a:r>
              <a:rPr kumimoji="0" lang="ru-RU" sz="1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фотоколлажа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ребята с интересом и радостью показывали друг другу,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какие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были маленькими их папы и в каких частях армии они служили.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конечно, мальчиков поздравили наши девочки!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olga\Desktop\проект\23 февр 6 гр\1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4744" y="1500174"/>
            <a:ext cx="1890000" cy="252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5" name="Picture 3" descr="C:\Users\olga\Desktop\проект\23 февр 6 гр\Безымянный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2844" y="1643050"/>
            <a:ext cx="3024000" cy="4032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6" name="Picture 4" descr="C:\Users\olga\Desktop\проект\23 февр 6 гр\4.pn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43702" y="2428868"/>
            <a:ext cx="2133000" cy="2844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7" name="Picture 5" descr="C:\Users\olga\Desktop\проект\23 февр 6 гр\2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14678" y="4071942"/>
            <a:ext cx="3360000" cy="25200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</p:pic>
      <p:pic>
        <p:nvPicPr>
          <p:cNvPr id="3079" name="Picture 7" descr="C:\Users\olga\Downloads\27 — копия.pn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43670" y="5286388"/>
            <a:ext cx="2500330" cy="1431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1142</TotalTime>
  <Words>1185</Words>
  <PresentationFormat>Экран (4:3)</PresentationFormat>
  <Paragraphs>101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olga</dc:creator>
  <cp:lastModifiedBy>Пользователь Windows</cp:lastModifiedBy>
  <cp:revision>98</cp:revision>
  <dcterms:created xsi:type="dcterms:W3CDTF">2020-04-03T11:54:52Z</dcterms:created>
  <dcterms:modified xsi:type="dcterms:W3CDTF">2020-04-14T08:42:16Z</dcterms:modified>
</cp:coreProperties>
</file>