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7"/>
  </p:notesMasterIdLst>
  <p:sldIdLst>
    <p:sldId id="256" r:id="rId2"/>
    <p:sldId id="259" r:id="rId3"/>
    <p:sldId id="257" r:id="rId4"/>
    <p:sldId id="262" r:id="rId5"/>
    <p:sldId id="258" r:id="rId6"/>
    <p:sldId id="261" r:id="rId7"/>
    <p:sldId id="269" r:id="rId8"/>
    <p:sldId id="278" r:id="rId9"/>
    <p:sldId id="266" r:id="rId10"/>
    <p:sldId id="268" r:id="rId11"/>
    <p:sldId id="280" r:id="rId12"/>
    <p:sldId id="267" r:id="rId13"/>
    <p:sldId id="273" r:id="rId14"/>
    <p:sldId id="274" r:id="rId15"/>
    <p:sldId id="275" r:id="rId16"/>
    <p:sldId id="277" r:id="rId17"/>
    <p:sldId id="287" r:id="rId18"/>
    <p:sldId id="279" r:id="rId19"/>
    <p:sldId id="281" r:id="rId20"/>
    <p:sldId id="284" r:id="rId21"/>
    <p:sldId id="282" r:id="rId22"/>
    <p:sldId id="288" r:id="rId23"/>
    <p:sldId id="285" r:id="rId24"/>
    <p:sldId id="283"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33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42" autoAdjust="0"/>
  </p:normalViewPr>
  <p:slideViewPr>
    <p:cSldViewPr>
      <p:cViewPr>
        <p:scale>
          <a:sx n="106" d="100"/>
          <a:sy n="106" d="100"/>
        </p:scale>
        <p:origin x="-114"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71BC4-85A0-4CFE-AACF-FBA43FE9F53E}" type="datetimeFigureOut">
              <a:rPr lang="ru-RU" smtClean="0"/>
              <a:pPr/>
              <a:t>03.12.2019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9849B-4825-4AAF-A713-7DC29B5623B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B9849B-4825-4AAF-A713-7DC29B5623B7}"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6.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10" Type="http://schemas.openxmlformats.org/officeDocument/2006/relationships/image" Target="../media/image81.png"/><Relationship Id="rId4" Type="http://schemas.openxmlformats.org/officeDocument/2006/relationships/image" Target="../media/image76.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 Id="rId9" Type="http://schemas.openxmlformats.org/officeDocument/2006/relationships/image" Target="../media/image88.jpeg"/></Relationships>
</file>

<file path=ppt/slides/_rels/slide18.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10" Type="http://schemas.openxmlformats.org/officeDocument/2006/relationships/image" Target="../media/image97.jpeg"/><Relationship Id="rId4" Type="http://schemas.openxmlformats.org/officeDocument/2006/relationships/image" Target="../media/image91.jpeg"/><Relationship Id="rId9" Type="http://schemas.openxmlformats.org/officeDocument/2006/relationships/image" Target="../media/image96.png"/></Relationships>
</file>

<file path=ppt/slides/_rels/slide19.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98.jpeg"/><Relationship Id="rId1" Type="http://schemas.openxmlformats.org/officeDocument/2006/relationships/slideLayout" Target="../slideLayouts/slideLayout7.xml"/><Relationship Id="rId6" Type="http://schemas.openxmlformats.org/officeDocument/2006/relationships/image" Target="../media/image102.jpeg"/><Relationship Id="rId5" Type="http://schemas.openxmlformats.org/officeDocument/2006/relationships/image" Target="../media/image101.png"/><Relationship Id="rId4" Type="http://schemas.openxmlformats.org/officeDocument/2006/relationships/image" Target="../media/image10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5.jpeg"/><Relationship Id="rId7" Type="http://schemas.openxmlformats.org/officeDocument/2006/relationships/image" Target="../media/image109.jpeg"/><Relationship Id="rId2"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21.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1.jpeg"/><Relationship Id="rId7" Type="http://schemas.openxmlformats.org/officeDocument/2006/relationships/image" Target="../media/image115.jpeg"/><Relationship Id="rId2" Type="http://schemas.openxmlformats.org/officeDocument/2006/relationships/image" Target="../media/image110.jpeg"/><Relationship Id="rId1" Type="http://schemas.openxmlformats.org/officeDocument/2006/relationships/slideLayout" Target="../slideLayouts/slideLayout7.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s>
</file>

<file path=ppt/slides/_rels/slide22.xml.rels><?xml version="1.0" encoding="UTF-8" standalone="yes"?>
<Relationships xmlns="http://schemas.openxmlformats.org/package/2006/relationships"><Relationship Id="rId8" Type="http://schemas.openxmlformats.org/officeDocument/2006/relationships/image" Target="../media/image123.jpeg"/><Relationship Id="rId3" Type="http://schemas.openxmlformats.org/officeDocument/2006/relationships/image" Target="../media/image118.jpeg"/><Relationship Id="rId7" Type="http://schemas.openxmlformats.org/officeDocument/2006/relationships/image" Target="../media/image122.jpeg"/><Relationship Id="rId2" Type="http://schemas.openxmlformats.org/officeDocument/2006/relationships/image" Target="../media/image117.jpeg"/><Relationship Id="rId1" Type="http://schemas.openxmlformats.org/officeDocument/2006/relationships/slideLayout" Target="../slideLayouts/slideLayout7.xml"/><Relationship Id="rId6" Type="http://schemas.openxmlformats.org/officeDocument/2006/relationships/image" Target="../media/image121.jpeg"/><Relationship Id="rId11" Type="http://schemas.openxmlformats.org/officeDocument/2006/relationships/image" Target="../media/image6.png"/><Relationship Id="rId5" Type="http://schemas.openxmlformats.org/officeDocument/2006/relationships/image" Target="../media/image120.jpeg"/><Relationship Id="rId10" Type="http://schemas.openxmlformats.org/officeDocument/2006/relationships/image" Target="../media/image125.png"/><Relationship Id="rId4" Type="http://schemas.openxmlformats.org/officeDocument/2006/relationships/image" Target="../media/image119.jpeg"/><Relationship Id="rId9" Type="http://schemas.openxmlformats.org/officeDocument/2006/relationships/image" Target="../media/image124.jpeg"/></Relationships>
</file>

<file path=ppt/slides/_rels/slide23.xml.rels><?xml version="1.0" encoding="UTF-8" standalone="yes"?>
<Relationships xmlns="http://schemas.openxmlformats.org/package/2006/relationships"><Relationship Id="rId8" Type="http://schemas.openxmlformats.org/officeDocument/2006/relationships/image" Target="../media/image131.jpeg"/><Relationship Id="rId3" Type="http://schemas.openxmlformats.org/officeDocument/2006/relationships/image" Target="../media/image127.jpeg"/><Relationship Id="rId7" Type="http://schemas.openxmlformats.org/officeDocument/2006/relationships/image" Target="../media/image7.png"/><Relationship Id="rId2" Type="http://schemas.openxmlformats.org/officeDocument/2006/relationships/image" Target="../media/image126.jpeg"/><Relationship Id="rId1" Type="http://schemas.openxmlformats.org/officeDocument/2006/relationships/slideLayout" Target="../slideLayouts/slideLayout7.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3.jpeg"/><Relationship Id="rId7" Type="http://schemas.openxmlformats.org/officeDocument/2006/relationships/image" Target="../media/image6.png"/><Relationship Id="rId2" Type="http://schemas.openxmlformats.org/officeDocument/2006/relationships/image" Target="../media/image132.jpeg"/><Relationship Id="rId1" Type="http://schemas.openxmlformats.org/officeDocument/2006/relationships/slideLayout" Target="../slideLayouts/slideLayout7.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25.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 Id="rId4" Type="http://schemas.openxmlformats.org/officeDocument/2006/relationships/image" Target="../media/image14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проект мир детства осень все\0003-003-.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Box 2"/>
          <p:cNvSpPr txBox="1"/>
          <p:nvPr/>
        </p:nvSpPr>
        <p:spPr>
          <a:xfrm>
            <a:off x="1357290" y="642918"/>
            <a:ext cx="5040560" cy="369332"/>
          </a:xfrm>
          <a:prstGeom prst="rect">
            <a:avLst/>
          </a:prstGeom>
          <a:noFill/>
        </p:spPr>
        <p:txBody>
          <a:bodyPr wrap="square" rtlCol="0">
            <a:spAutoFit/>
          </a:bodyPr>
          <a:lstStyle/>
          <a:p>
            <a:r>
              <a:rPr lang="ru-RU" b="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КОУ «Адаптивная школа – детский сад № 76»</a:t>
            </a:r>
            <a:endParaRPr lang="ru-RU" b="1" dirty="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Прямоугольник 4"/>
          <p:cNvSpPr/>
          <p:nvPr/>
        </p:nvSpPr>
        <p:spPr>
          <a:xfrm>
            <a:off x="4286248" y="6000768"/>
            <a:ext cx="1715534" cy="369332"/>
          </a:xfrm>
          <a:prstGeom prst="rect">
            <a:avLst/>
          </a:prstGeom>
        </p:spPr>
        <p:txBody>
          <a:bodyPr wrap="none">
            <a:spAutoFit/>
          </a:bodyPr>
          <a:lstStyle/>
          <a:p>
            <a:r>
              <a:rPr lang="ru-RU" b="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ОМСК, 2019 г</a:t>
            </a:r>
            <a:r>
              <a:rPr lang="ru-RU" b="1" dirty="0" smtClean="0">
                <a:ln w="1905"/>
                <a:solidFill>
                  <a:srgbClr val="663300"/>
                </a:solidFill>
                <a:effectLst>
                  <a:innerShdw blurRad="69850" dist="43180" dir="5400000">
                    <a:srgbClr val="000000">
                      <a:alpha val="65000"/>
                    </a:srgbClr>
                  </a:innerShdw>
                </a:effectLst>
              </a:rPr>
              <a:t>.</a:t>
            </a:r>
            <a:endParaRPr lang="ru-RU" b="1" dirty="0">
              <a:ln w="1905"/>
              <a:solidFill>
                <a:srgbClr val="663300"/>
              </a:solidFill>
              <a:effectLst>
                <a:innerShdw blurRad="69850" dist="43180" dir="5400000">
                  <a:srgbClr val="000000">
                    <a:alpha val="65000"/>
                  </a:srgbClr>
                </a:innerShdw>
              </a:effectLst>
            </a:endParaRPr>
          </a:p>
        </p:txBody>
      </p:sp>
      <p:sp>
        <p:nvSpPr>
          <p:cNvPr id="7" name="Прямоугольник 6"/>
          <p:cNvSpPr/>
          <p:nvPr/>
        </p:nvSpPr>
        <p:spPr>
          <a:xfrm>
            <a:off x="1571604" y="2143116"/>
            <a:ext cx="6215106" cy="2246769"/>
          </a:xfrm>
          <a:prstGeom prst="rect">
            <a:avLst/>
          </a:prstGeom>
        </p:spPr>
        <p:txBody>
          <a:bodyPr wrap="square">
            <a:spAutoFit/>
          </a:bodyPr>
          <a:lstStyle/>
          <a:p>
            <a:pPr algn="ctr"/>
            <a:r>
              <a:rPr lang="ru-RU" sz="2800" b="1" dirty="0" smtClean="0">
                <a:solidFill>
                  <a:srgbClr val="663300"/>
                </a:solidFill>
                <a:latin typeface="Times New Roman" pitchFamily="18" charset="0"/>
                <a:cs typeface="Times New Roman" pitchFamily="18" charset="0"/>
              </a:rPr>
              <a:t>Общешкольный  проект</a:t>
            </a:r>
          </a:p>
          <a:p>
            <a:r>
              <a:rPr lang="ru-RU" sz="2800" b="1" i="1" dirty="0" smtClean="0">
                <a:solidFill>
                  <a:srgbClr val="663300"/>
                </a:solidFill>
                <a:latin typeface="Times New Roman" pitchFamily="18" charset="0"/>
                <a:cs typeface="Times New Roman" pitchFamily="18" charset="0"/>
              </a:rPr>
              <a:t>«Мир детства в надёжных руках»</a:t>
            </a:r>
            <a:endParaRPr lang="ru-RU" sz="2800" b="1" dirty="0" smtClean="0">
              <a:solidFill>
                <a:srgbClr val="663300"/>
              </a:solidFill>
              <a:latin typeface="Times New Roman" pitchFamily="18" charset="0"/>
              <a:cs typeface="Times New Roman" pitchFamily="18" charset="0"/>
            </a:endParaRPr>
          </a:p>
          <a:p>
            <a:r>
              <a:rPr lang="ru-RU" sz="2800" b="1" dirty="0" smtClean="0">
                <a:solidFill>
                  <a:srgbClr val="663300"/>
                </a:solidFill>
                <a:latin typeface="Times New Roman" pitchFamily="18" charset="0"/>
                <a:cs typeface="Times New Roman" pitchFamily="18" charset="0"/>
              </a:rPr>
              <a:t> </a:t>
            </a:r>
          </a:p>
          <a:p>
            <a:pPr algn="ctr"/>
            <a:r>
              <a:rPr lang="ru-RU" sz="2800" b="1" dirty="0" smtClean="0">
                <a:solidFill>
                  <a:srgbClr val="663300"/>
                </a:solidFill>
                <a:latin typeface="Times New Roman" pitchFamily="18" charset="0"/>
                <a:cs typeface="Times New Roman" pitchFamily="18" charset="0"/>
              </a:rPr>
              <a:t>Экологическая акция </a:t>
            </a:r>
          </a:p>
          <a:p>
            <a:pPr algn="ctr"/>
            <a:r>
              <a:rPr lang="ru-RU" sz="2800" b="1" i="1" dirty="0" smtClean="0">
                <a:solidFill>
                  <a:srgbClr val="663300"/>
                </a:solidFill>
                <a:latin typeface="Times New Roman" pitchFamily="18" charset="0"/>
                <a:cs typeface="Times New Roman" pitchFamily="18" charset="0"/>
              </a:rPr>
              <a:t>«Осенний вернисаж»</a:t>
            </a:r>
            <a:endParaRPr lang="ru-RU" sz="2800" b="1" i="1" dirty="0">
              <a:ln w="11430"/>
              <a:solidFill>
                <a:srgbClr val="663300"/>
              </a:solidFill>
              <a:effectLst>
                <a:glow rad="228600">
                  <a:schemeClr val="accent6">
                    <a:satMod val="175000"/>
                    <a:alpha val="40000"/>
                  </a:schemeClr>
                </a:glow>
                <a:outerShdw blurRad="80000" dist="40000" dir="5040000" algn="tl">
                  <a:srgbClr val="000000">
                    <a:alpha val="30000"/>
                  </a:srgbClr>
                </a:outerShdw>
              </a:effectLst>
              <a:latin typeface="Times New Roman" pitchFamily="18" charset="0"/>
              <a:cs typeface="Times New Roman" pitchFamily="18" charset="0"/>
            </a:endParaRPr>
          </a:p>
        </p:txBody>
      </p:sp>
      <p:pic>
        <p:nvPicPr>
          <p:cNvPr id="1027" name="Picture 3" descr="G:\проект мир детства осень все\4.png"/>
          <p:cNvPicPr>
            <a:picLocks noChangeAspect="1" noChangeArrowheads="1"/>
          </p:cNvPicPr>
          <p:nvPr/>
        </p:nvPicPr>
        <p:blipFill>
          <a:blip r:embed="rId4"/>
          <a:srcRect/>
          <a:stretch>
            <a:fillRect/>
          </a:stretch>
        </p:blipFill>
        <p:spPr bwMode="auto">
          <a:xfrm>
            <a:off x="3714744" y="4357694"/>
            <a:ext cx="2500330" cy="156020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6182" y="357166"/>
            <a:ext cx="3757610" cy="725470"/>
          </a:xfrm>
        </p:spPr>
        <p:txBody>
          <a:bodyPr>
            <a:normAutofit/>
          </a:bodyPr>
          <a:lstStyle/>
          <a:p>
            <a:r>
              <a:rPr lang="ru-RU" sz="3600" b="1" dirty="0" smtClean="0">
                <a:solidFill>
                  <a:srgbClr val="FFC000"/>
                </a:solidFill>
                <a:latin typeface="Times New Roman" pitchFamily="18" charset="0"/>
                <a:cs typeface="Times New Roman" pitchFamily="18" charset="0"/>
              </a:rPr>
              <a:t>3 группа</a:t>
            </a:r>
            <a:endParaRPr lang="ru-RU" sz="3600" b="1" dirty="0">
              <a:solidFill>
                <a:srgbClr val="FFC000"/>
              </a:solidFill>
              <a:latin typeface="Times New Roman" pitchFamily="18" charset="0"/>
              <a:cs typeface="Times New Roman" pitchFamily="18" charset="0"/>
            </a:endParaRPr>
          </a:p>
        </p:txBody>
      </p:sp>
      <p:pic>
        <p:nvPicPr>
          <p:cNvPr id="23558" name="Picture 6" descr="D:\проект мир детства осень все\мир детства\поделки\DSCN1354.JPG"/>
          <p:cNvPicPr>
            <a:picLocks noChangeAspect="1" noChangeArrowheads="1"/>
          </p:cNvPicPr>
          <p:nvPr/>
        </p:nvPicPr>
        <p:blipFill>
          <a:blip r:embed="rId2" cstate="email"/>
          <a:srcRect/>
          <a:stretch>
            <a:fillRect/>
          </a:stretch>
        </p:blipFill>
        <p:spPr bwMode="auto">
          <a:xfrm>
            <a:off x="357158" y="500042"/>
            <a:ext cx="3164572" cy="2373303"/>
          </a:xfrm>
          <a:prstGeom prst="rect">
            <a:avLst/>
          </a:prstGeom>
          <a:noFill/>
          <a:ln>
            <a:solidFill>
              <a:srgbClr val="FFC000"/>
            </a:solidFill>
          </a:ln>
        </p:spPr>
      </p:pic>
      <p:pic>
        <p:nvPicPr>
          <p:cNvPr id="23565" name="Picture 13" descr="D:\проект мир детства осень все\мир детства\поделки\DSCN1183.JPG"/>
          <p:cNvPicPr>
            <a:picLocks noChangeAspect="1" noChangeArrowheads="1"/>
          </p:cNvPicPr>
          <p:nvPr/>
        </p:nvPicPr>
        <p:blipFill>
          <a:blip r:embed="rId3" cstate="email"/>
          <a:srcRect/>
          <a:stretch>
            <a:fillRect/>
          </a:stretch>
        </p:blipFill>
        <p:spPr bwMode="auto">
          <a:xfrm>
            <a:off x="6000760" y="1142984"/>
            <a:ext cx="2901936" cy="2176335"/>
          </a:xfrm>
          <a:prstGeom prst="rect">
            <a:avLst/>
          </a:prstGeom>
          <a:noFill/>
          <a:ln>
            <a:solidFill>
              <a:srgbClr val="FFC000"/>
            </a:solidFill>
          </a:ln>
        </p:spPr>
      </p:pic>
      <p:pic>
        <p:nvPicPr>
          <p:cNvPr id="23568" name="Picture 16" descr="D:\проект мир детства осень все\мир детства\поделки\DSCN1181.JPG"/>
          <p:cNvPicPr>
            <a:picLocks noChangeAspect="1" noChangeArrowheads="1"/>
          </p:cNvPicPr>
          <p:nvPr/>
        </p:nvPicPr>
        <p:blipFill>
          <a:blip r:embed="rId4" cstate="email"/>
          <a:srcRect/>
          <a:stretch>
            <a:fillRect/>
          </a:stretch>
        </p:blipFill>
        <p:spPr bwMode="auto">
          <a:xfrm>
            <a:off x="5572132" y="4214818"/>
            <a:ext cx="3259126" cy="2444214"/>
          </a:xfrm>
          <a:prstGeom prst="rect">
            <a:avLst/>
          </a:prstGeom>
          <a:noFill/>
          <a:ln>
            <a:solidFill>
              <a:srgbClr val="FFC000"/>
            </a:solidFill>
          </a:ln>
        </p:spPr>
      </p:pic>
      <p:pic>
        <p:nvPicPr>
          <p:cNvPr id="45" name="Picture 12" descr="D:\проект мир детства осень все\мир детства\поделки\DSCN1182.JPG"/>
          <p:cNvPicPr>
            <a:picLocks noChangeAspect="1" noChangeArrowheads="1"/>
          </p:cNvPicPr>
          <p:nvPr/>
        </p:nvPicPr>
        <p:blipFill>
          <a:blip r:embed="rId5" cstate="email"/>
          <a:srcRect/>
          <a:stretch>
            <a:fillRect/>
          </a:stretch>
        </p:blipFill>
        <p:spPr bwMode="auto">
          <a:xfrm>
            <a:off x="2928926" y="2214554"/>
            <a:ext cx="3259126" cy="2444214"/>
          </a:xfrm>
          <a:prstGeom prst="rect">
            <a:avLst/>
          </a:prstGeom>
          <a:noFill/>
          <a:ln>
            <a:solidFill>
              <a:srgbClr val="FFC000"/>
            </a:solidFill>
          </a:ln>
        </p:spPr>
      </p:pic>
      <p:pic>
        <p:nvPicPr>
          <p:cNvPr id="46" name="Picture 42" descr="D:\проект мир детства осень все\мир детства\поделки\DSCN0295.JPG"/>
          <p:cNvPicPr>
            <a:picLocks noChangeAspect="1" noChangeArrowheads="1"/>
          </p:cNvPicPr>
          <p:nvPr/>
        </p:nvPicPr>
        <p:blipFill>
          <a:blip r:embed="rId6" cstate="email"/>
          <a:srcRect/>
          <a:stretch>
            <a:fillRect/>
          </a:stretch>
        </p:blipFill>
        <p:spPr bwMode="auto">
          <a:xfrm>
            <a:off x="357157" y="4143380"/>
            <a:ext cx="3142419" cy="2357454"/>
          </a:xfrm>
          <a:prstGeom prst="rect">
            <a:avLst/>
          </a:prstGeom>
          <a:noFill/>
          <a:ln>
            <a:solidFill>
              <a:srgbClr val="FFC000"/>
            </a:solidFill>
          </a:ln>
        </p:spPr>
      </p:pic>
      <p:pic>
        <p:nvPicPr>
          <p:cNvPr id="47" name="Picture 2" descr="D:\Рабочий стол\проект картинки\myishonok2-514x600.png"/>
          <p:cNvPicPr>
            <a:picLocks noChangeAspect="1" noChangeArrowheads="1"/>
          </p:cNvPicPr>
          <p:nvPr/>
        </p:nvPicPr>
        <p:blipFill>
          <a:blip r:embed="rId7" cstate="email"/>
          <a:srcRect/>
          <a:stretch>
            <a:fillRect/>
          </a:stretch>
        </p:blipFill>
        <p:spPr bwMode="auto">
          <a:xfrm flipH="1">
            <a:off x="3929058" y="4929198"/>
            <a:ext cx="1428760" cy="14174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29520" y="142852"/>
            <a:ext cx="1585755" cy="523220"/>
          </a:xfrm>
          <a:prstGeom prst="rect">
            <a:avLst/>
          </a:prstGeom>
        </p:spPr>
        <p:txBody>
          <a:bodyPr wrap="none">
            <a:spAutoFit/>
          </a:bodyPr>
          <a:lstStyle/>
          <a:p>
            <a:r>
              <a:rPr lang="ru-RU" sz="2800" b="1" dirty="0" smtClean="0">
                <a:solidFill>
                  <a:srgbClr val="FF3300"/>
                </a:solidFill>
                <a:latin typeface="Times New Roman" pitchFamily="18" charset="0"/>
                <a:cs typeface="Times New Roman" pitchFamily="18" charset="0"/>
              </a:rPr>
              <a:t>5 группа</a:t>
            </a:r>
            <a:endParaRPr lang="ru-RU" sz="2800" b="1" dirty="0"/>
          </a:p>
        </p:txBody>
      </p:sp>
      <p:pic>
        <p:nvPicPr>
          <p:cNvPr id="9218" name="Picture 2" descr="G:\проект мир детства осень все\Мир детства, 5 гр\Группа № 5, сентябрь\IMG_20190926_174112 (1).jpg"/>
          <p:cNvPicPr>
            <a:picLocks noChangeAspect="1" noChangeArrowheads="1"/>
          </p:cNvPicPr>
          <p:nvPr/>
        </p:nvPicPr>
        <p:blipFill>
          <a:blip r:embed="rId2" cstate="email"/>
          <a:srcRect/>
          <a:stretch>
            <a:fillRect/>
          </a:stretch>
        </p:blipFill>
        <p:spPr bwMode="auto">
          <a:xfrm>
            <a:off x="214281" y="285728"/>
            <a:ext cx="2560605" cy="2643205"/>
          </a:xfrm>
          <a:prstGeom prst="rect">
            <a:avLst/>
          </a:prstGeom>
          <a:noFill/>
          <a:ln>
            <a:solidFill>
              <a:srgbClr val="FF0000"/>
            </a:solidFill>
          </a:ln>
        </p:spPr>
      </p:pic>
      <p:pic>
        <p:nvPicPr>
          <p:cNvPr id="9219" name="Picture 3" descr="G:\проект мир детства осень все\Мир детства, 5 гр\Группа № 5, сентябрь\IMG_20190930_170421.jpg"/>
          <p:cNvPicPr>
            <a:picLocks noChangeAspect="1" noChangeArrowheads="1"/>
          </p:cNvPicPr>
          <p:nvPr/>
        </p:nvPicPr>
        <p:blipFill>
          <a:blip r:embed="rId3" cstate="email"/>
          <a:srcRect/>
          <a:stretch>
            <a:fillRect/>
          </a:stretch>
        </p:blipFill>
        <p:spPr bwMode="auto">
          <a:xfrm>
            <a:off x="3357554" y="357166"/>
            <a:ext cx="2437822" cy="2428892"/>
          </a:xfrm>
          <a:prstGeom prst="rect">
            <a:avLst/>
          </a:prstGeom>
          <a:noFill/>
          <a:ln>
            <a:solidFill>
              <a:srgbClr val="FF0000"/>
            </a:solidFill>
          </a:ln>
        </p:spPr>
      </p:pic>
      <p:pic>
        <p:nvPicPr>
          <p:cNvPr id="9220" name="Picture 4" descr="G:\проект мир детства осень все\Мир детства, 5 гр\Группа № 5, сентябрь\IMG_20191001_073303.jpg"/>
          <p:cNvPicPr>
            <a:picLocks noChangeAspect="1" noChangeArrowheads="1"/>
          </p:cNvPicPr>
          <p:nvPr/>
        </p:nvPicPr>
        <p:blipFill>
          <a:blip r:embed="rId4" cstate="email"/>
          <a:srcRect/>
          <a:stretch>
            <a:fillRect/>
          </a:stretch>
        </p:blipFill>
        <p:spPr bwMode="auto">
          <a:xfrm>
            <a:off x="285720" y="3571876"/>
            <a:ext cx="2171987" cy="2928957"/>
          </a:xfrm>
          <a:prstGeom prst="rect">
            <a:avLst/>
          </a:prstGeom>
          <a:noFill/>
          <a:ln>
            <a:solidFill>
              <a:srgbClr val="FF0000"/>
            </a:solidFill>
          </a:ln>
        </p:spPr>
      </p:pic>
      <p:pic>
        <p:nvPicPr>
          <p:cNvPr id="9221" name="Picture 5" descr="G:\проект мир детства осень все\Мир детства, 5 гр\Группа № 5, сентябрь\IMG_20191001_073425.jpg"/>
          <p:cNvPicPr>
            <a:picLocks noChangeAspect="1" noChangeArrowheads="1"/>
          </p:cNvPicPr>
          <p:nvPr/>
        </p:nvPicPr>
        <p:blipFill>
          <a:blip r:embed="rId5" cstate="email"/>
          <a:srcRect/>
          <a:stretch>
            <a:fillRect/>
          </a:stretch>
        </p:blipFill>
        <p:spPr bwMode="auto">
          <a:xfrm>
            <a:off x="6215074" y="642918"/>
            <a:ext cx="2357454" cy="2562570"/>
          </a:xfrm>
          <a:prstGeom prst="rect">
            <a:avLst/>
          </a:prstGeom>
          <a:noFill/>
          <a:ln>
            <a:solidFill>
              <a:srgbClr val="FF0000"/>
            </a:solidFill>
          </a:ln>
        </p:spPr>
      </p:pic>
      <p:pic>
        <p:nvPicPr>
          <p:cNvPr id="9222" name="Picture 6" descr="G:\проект мир детства осень все\Мир детства, 5 гр\Группа № 5, сентябрь\IMG_20191002_170359.jpg"/>
          <p:cNvPicPr>
            <a:picLocks noChangeAspect="1" noChangeArrowheads="1"/>
          </p:cNvPicPr>
          <p:nvPr/>
        </p:nvPicPr>
        <p:blipFill>
          <a:blip r:embed="rId6" cstate="email"/>
          <a:srcRect/>
          <a:stretch>
            <a:fillRect/>
          </a:stretch>
        </p:blipFill>
        <p:spPr bwMode="auto">
          <a:xfrm>
            <a:off x="2214546" y="2285992"/>
            <a:ext cx="2525712" cy="2786082"/>
          </a:xfrm>
          <a:prstGeom prst="rect">
            <a:avLst/>
          </a:prstGeom>
          <a:noFill/>
          <a:ln>
            <a:solidFill>
              <a:srgbClr val="FF0000"/>
            </a:solidFill>
          </a:ln>
        </p:spPr>
      </p:pic>
      <p:pic>
        <p:nvPicPr>
          <p:cNvPr id="9223" name="Picture 7" descr="G:\проект мир детства осень все\Мир детства, 5 гр\Группа № 5, сентябрь\IMG_20191002_170504.jpg"/>
          <p:cNvPicPr>
            <a:picLocks noChangeAspect="1" noChangeArrowheads="1"/>
          </p:cNvPicPr>
          <p:nvPr/>
        </p:nvPicPr>
        <p:blipFill>
          <a:blip r:embed="rId7" cstate="email"/>
          <a:srcRect/>
          <a:stretch>
            <a:fillRect/>
          </a:stretch>
        </p:blipFill>
        <p:spPr bwMode="auto">
          <a:xfrm>
            <a:off x="6572264" y="3214686"/>
            <a:ext cx="2369873" cy="3143248"/>
          </a:xfrm>
          <a:prstGeom prst="rect">
            <a:avLst/>
          </a:prstGeom>
          <a:noFill/>
          <a:ln>
            <a:solidFill>
              <a:srgbClr val="FF0000"/>
            </a:solidFill>
          </a:ln>
        </p:spPr>
      </p:pic>
      <p:pic>
        <p:nvPicPr>
          <p:cNvPr id="9224" name="Picture 8" descr="G:\проект мир детства осень все\Мир детства, 5 гр\Группа № 5, сентябрь\IMG_20191002_170912 (1).jpg"/>
          <p:cNvPicPr>
            <a:picLocks noChangeAspect="1" noChangeArrowheads="1"/>
          </p:cNvPicPr>
          <p:nvPr/>
        </p:nvPicPr>
        <p:blipFill>
          <a:blip r:embed="rId8" cstate="email"/>
          <a:srcRect/>
          <a:stretch>
            <a:fillRect/>
          </a:stretch>
        </p:blipFill>
        <p:spPr bwMode="auto">
          <a:xfrm>
            <a:off x="3500430" y="4643446"/>
            <a:ext cx="3071834" cy="2000240"/>
          </a:xfrm>
          <a:prstGeom prst="rect">
            <a:avLst/>
          </a:prstGeom>
          <a:noFill/>
          <a:ln>
            <a:solidFill>
              <a:srgbClr val="FF0000"/>
            </a:solidFill>
          </a:ln>
        </p:spPr>
      </p:pic>
      <p:pic>
        <p:nvPicPr>
          <p:cNvPr id="10" name="Picture 2" descr="D:\Рабочий стол\проект картинки\myishonok2-514x600.png"/>
          <p:cNvPicPr>
            <a:picLocks noChangeAspect="1" noChangeArrowheads="1"/>
          </p:cNvPicPr>
          <p:nvPr/>
        </p:nvPicPr>
        <p:blipFill>
          <a:blip r:embed="rId9" cstate="email"/>
          <a:srcRect/>
          <a:stretch>
            <a:fillRect/>
          </a:stretch>
        </p:blipFill>
        <p:spPr bwMode="auto">
          <a:xfrm flipH="1">
            <a:off x="4857751" y="3000372"/>
            <a:ext cx="1645241" cy="16157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214290"/>
            <a:ext cx="2857520" cy="796908"/>
          </a:xfrm>
        </p:spPr>
        <p:txBody>
          <a:bodyPr>
            <a:normAutofit/>
          </a:bodyPr>
          <a:lstStyle/>
          <a:p>
            <a:r>
              <a:rPr lang="ru-RU" sz="3200" dirty="0" smtClean="0">
                <a:solidFill>
                  <a:srgbClr val="FF3300"/>
                </a:solidFill>
                <a:latin typeface="Times New Roman" pitchFamily="18" charset="0"/>
                <a:cs typeface="Times New Roman" pitchFamily="18" charset="0"/>
              </a:rPr>
              <a:t>6 группа</a:t>
            </a:r>
            <a:endParaRPr lang="ru-RU" sz="3200" dirty="0">
              <a:solidFill>
                <a:srgbClr val="FF3300"/>
              </a:solidFill>
              <a:latin typeface="Times New Roman" pitchFamily="18" charset="0"/>
              <a:cs typeface="Times New Roman" pitchFamily="18" charset="0"/>
            </a:endParaRPr>
          </a:p>
        </p:txBody>
      </p:sp>
      <p:pic>
        <p:nvPicPr>
          <p:cNvPr id="22530" name="Picture 2" descr="D:\проект мир детства осень все\осенний вернисаж\кладовые природы\IMG_20190930_175233.jpg"/>
          <p:cNvPicPr>
            <a:picLocks noChangeAspect="1" noChangeArrowheads="1"/>
          </p:cNvPicPr>
          <p:nvPr/>
        </p:nvPicPr>
        <p:blipFill>
          <a:blip r:embed="rId2" cstate="email"/>
          <a:srcRect/>
          <a:stretch>
            <a:fillRect/>
          </a:stretch>
        </p:blipFill>
        <p:spPr bwMode="auto">
          <a:xfrm>
            <a:off x="6143636" y="2500306"/>
            <a:ext cx="2857520" cy="2286016"/>
          </a:xfrm>
          <a:prstGeom prst="rect">
            <a:avLst/>
          </a:prstGeom>
          <a:noFill/>
          <a:ln>
            <a:solidFill>
              <a:srgbClr val="FF3300"/>
            </a:solidFill>
          </a:ln>
        </p:spPr>
      </p:pic>
      <p:pic>
        <p:nvPicPr>
          <p:cNvPr id="22531" name="Picture 3" descr="D:\проект мир детства осень все\осенний вернисаж\кладовые природы\IMG_20191002_074734.jpg"/>
          <p:cNvPicPr>
            <a:picLocks noChangeAspect="1" noChangeArrowheads="1"/>
          </p:cNvPicPr>
          <p:nvPr/>
        </p:nvPicPr>
        <p:blipFill>
          <a:blip r:embed="rId3" cstate="email"/>
          <a:srcRect/>
          <a:stretch>
            <a:fillRect/>
          </a:stretch>
        </p:blipFill>
        <p:spPr bwMode="auto">
          <a:xfrm>
            <a:off x="500034" y="4143380"/>
            <a:ext cx="3000396" cy="2501769"/>
          </a:xfrm>
          <a:prstGeom prst="rect">
            <a:avLst/>
          </a:prstGeom>
          <a:noFill/>
          <a:ln>
            <a:solidFill>
              <a:srgbClr val="FF3300"/>
            </a:solidFill>
          </a:ln>
        </p:spPr>
      </p:pic>
      <p:pic>
        <p:nvPicPr>
          <p:cNvPr id="22532" name="Picture 4" descr="D:\проект мир детства осень все\осенний вернисаж\кладовые природы\IMG_20191002_084622.jpg"/>
          <p:cNvPicPr>
            <a:picLocks noChangeAspect="1" noChangeArrowheads="1"/>
          </p:cNvPicPr>
          <p:nvPr/>
        </p:nvPicPr>
        <p:blipFill>
          <a:blip r:embed="rId4" cstate="email"/>
          <a:srcRect/>
          <a:stretch>
            <a:fillRect/>
          </a:stretch>
        </p:blipFill>
        <p:spPr bwMode="auto">
          <a:xfrm>
            <a:off x="3286116" y="1214422"/>
            <a:ext cx="2714612" cy="2428892"/>
          </a:xfrm>
          <a:prstGeom prst="rect">
            <a:avLst/>
          </a:prstGeom>
          <a:noFill/>
          <a:ln>
            <a:solidFill>
              <a:srgbClr val="FF3300"/>
            </a:solidFill>
          </a:ln>
        </p:spPr>
      </p:pic>
      <p:pic>
        <p:nvPicPr>
          <p:cNvPr id="22533" name="Picture 5" descr="D:\проект мир детства осень все\осенний вернисаж\кладовые природы\IMG-20190927-WA0031.jpg"/>
          <p:cNvPicPr>
            <a:picLocks noChangeAspect="1" noChangeArrowheads="1"/>
          </p:cNvPicPr>
          <p:nvPr/>
        </p:nvPicPr>
        <p:blipFill>
          <a:blip r:embed="rId5" cstate="email"/>
          <a:srcRect/>
          <a:stretch>
            <a:fillRect/>
          </a:stretch>
        </p:blipFill>
        <p:spPr bwMode="auto">
          <a:xfrm>
            <a:off x="3857620" y="4143380"/>
            <a:ext cx="3286148" cy="2413278"/>
          </a:xfrm>
          <a:prstGeom prst="rect">
            <a:avLst/>
          </a:prstGeom>
          <a:noFill/>
          <a:ln>
            <a:solidFill>
              <a:srgbClr val="FF3300"/>
            </a:solidFill>
          </a:ln>
        </p:spPr>
      </p:pic>
      <p:pic>
        <p:nvPicPr>
          <p:cNvPr id="22534" name="Picture 6" descr="D:\проект мир детства осень все\осенний вернисаж\кладовые природы\IMG-20191001-WA0054.jpg"/>
          <p:cNvPicPr>
            <a:picLocks noChangeAspect="1" noChangeArrowheads="1"/>
          </p:cNvPicPr>
          <p:nvPr/>
        </p:nvPicPr>
        <p:blipFill>
          <a:blip r:embed="rId6" cstate="email"/>
          <a:srcRect/>
          <a:stretch>
            <a:fillRect/>
          </a:stretch>
        </p:blipFill>
        <p:spPr bwMode="auto">
          <a:xfrm>
            <a:off x="428596" y="571436"/>
            <a:ext cx="2500330" cy="3333773"/>
          </a:xfrm>
          <a:prstGeom prst="rect">
            <a:avLst/>
          </a:prstGeom>
          <a:noFill/>
          <a:ln>
            <a:solidFill>
              <a:srgbClr val="FF3300"/>
            </a:solidFill>
          </a:ln>
        </p:spPr>
      </p:pic>
      <p:pic>
        <p:nvPicPr>
          <p:cNvPr id="9" name="Picture 6" descr="D:\Рабочий стол\проект картинки\usX7SOkY2V.png"/>
          <p:cNvPicPr>
            <a:picLocks noChangeAspect="1" noChangeArrowheads="1"/>
          </p:cNvPicPr>
          <p:nvPr/>
        </p:nvPicPr>
        <p:blipFill>
          <a:blip r:embed="rId7" cstate="email"/>
          <a:srcRect/>
          <a:stretch>
            <a:fillRect/>
          </a:stretch>
        </p:blipFill>
        <p:spPr bwMode="auto">
          <a:xfrm>
            <a:off x="6572264" y="285728"/>
            <a:ext cx="2181383" cy="2232248"/>
          </a:xfrm>
          <a:prstGeom prst="rect">
            <a:avLst/>
          </a:prstGeom>
          <a:noFill/>
        </p:spPr>
      </p:pic>
      <p:pic>
        <p:nvPicPr>
          <p:cNvPr id="10" name="Picture 6" descr="D:\Рабочий стол\проект картинки\11.jpg"/>
          <p:cNvPicPr>
            <a:picLocks noChangeAspect="1" noChangeArrowheads="1"/>
          </p:cNvPicPr>
          <p:nvPr/>
        </p:nvPicPr>
        <p:blipFill>
          <a:blip r:embed="rId8" cstate="email"/>
          <a:srcRect/>
          <a:stretch>
            <a:fillRect/>
          </a:stretch>
        </p:blipFill>
        <p:spPr bwMode="auto">
          <a:xfrm>
            <a:off x="7572396" y="5357826"/>
            <a:ext cx="1071570" cy="1094966"/>
          </a:xfrm>
          <a:prstGeom prst="rect">
            <a:avLst/>
          </a:prstGeom>
          <a:noFill/>
        </p:spPr>
      </p:pic>
      <p:pic>
        <p:nvPicPr>
          <p:cNvPr id="11" name="Picture 2" descr="G:\проект мир детства осень все\6 - копия (2).png"/>
          <p:cNvPicPr>
            <a:picLocks noChangeAspect="1" noChangeArrowheads="1"/>
          </p:cNvPicPr>
          <p:nvPr/>
        </p:nvPicPr>
        <p:blipFill>
          <a:blip r:embed="rId9"/>
          <a:srcRect/>
          <a:stretch>
            <a:fillRect/>
          </a:stretch>
        </p:blipFill>
        <p:spPr bwMode="auto">
          <a:xfrm rot="1601397">
            <a:off x="3213482" y="154932"/>
            <a:ext cx="809625" cy="5048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143900" cy="5909310"/>
          </a:xfrm>
          <a:prstGeom prst="rect">
            <a:avLst/>
          </a:prstGeom>
        </p:spPr>
        <p:txBody>
          <a:bodyPr wrap="square">
            <a:spAutoFit/>
          </a:bodyPr>
          <a:lstStyle/>
          <a:p>
            <a:pPr lvl="0" indent="449263" fontAlgn="base">
              <a:spcBef>
                <a:spcPct val="0"/>
              </a:spcBef>
              <a:spcAft>
                <a:spcPct val="0"/>
              </a:spcAft>
            </a:pPr>
            <a:r>
              <a:rPr lang="ru-RU" sz="2000" b="1" dirty="0" smtClean="0">
                <a:solidFill>
                  <a:srgbClr val="663300"/>
                </a:solidFill>
                <a:latin typeface="Times New Roman" pitchFamily="18" charset="0"/>
                <a:ea typeface="Times New Roman" pitchFamily="18" charset="0"/>
                <a:cs typeface="Times New Roman" pitchFamily="18" charset="0"/>
              </a:rPr>
              <a:t>2.Семейный досуг «Прогулка в осенний лес»</a:t>
            </a:r>
          </a:p>
          <a:p>
            <a:pPr lvl="0" indent="449263" fontAlgn="base">
              <a:spcBef>
                <a:spcPct val="0"/>
              </a:spcBef>
              <a:spcAft>
                <a:spcPct val="0"/>
              </a:spcAft>
            </a:pPr>
            <a:r>
              <a:rPr lang="ru-RU" i="1" dirty="0" smtClean="0">
                <a:solidFill>
                  <a:srgbClr val="663300"/>
                </a:solidFill>
                <a:latin typeface="Times New Roman" pitchFamily="18" charset="0"/>
                <a:ea typeface="Times New Roman" pitchFamily="18" charset="0"/>
                <a:cs typeface="Times New Roman" pitchFamily="18" charset="0"/>
              </a:rPr>
              <a:t>Если хочешь, по дорожке</a:t>
            </a:r>
          </a:p>
          <a:p>
            <a:pPr lvl="0" indent="449263" eaLnBrk="0" fontAlgn="base" hangingPunct="0">
              <a:spcBef>
                <a:spcPct val="0"/>
              </a:spcBef>
              <a:spcAft>
                <a:spcPct val="0"/>
              </a:spcAft>
            </a:pPr>
            <a:r>
              <a:rPr lang="ru-RU" i="1" dirty="0" smtClean="0">
                <a:solidFill>
                  <a:srgbClr val="663300"/>
                </a:solidFill>
                <a:latin typeface="Times New Roman" pitchFamily="18" charset="0"/>
                <a:ea typeface="Times New Roman" pitchFamily="18" charset="0"/>
                <a:cs typeface="Times New Roman" pitchFamily="18" charset="0"/>
              </a:rPr>
              <a:t>Погулять пойдем вдвоём</a:t>
            </a:r>
          </a:p>
          <a:p>
            <a:pPr lvl="0" indent="449263" eaLnBrk="0" fontAlgn="base" hangingPunct="0">
              <a:spcBef>
                <a:spcPct val="0"/>
              </a:spcBef>
              <a:spcAft>
                <a:spcPct val="0"/>
              </a:spcAft>
            </a:pPr>
            <a:r>
              <a:rPr lang="ru-RU" i="1" dirty="0" smtClean="0">
                <a:solidFill>
                  <a:srgbClr val="663300"/>
                </a:solidFill>
                <a:latin typeface="Times New Roman" pitchFamily="18" charset="0"/>
                <a:ea typeface="Times New Roman" pitchFamily="18" charset="0"/>
                <a:cs typeface="Times New Roman" pitchFamily="18" charset="0"/>
              </a:rPr>
              <a:t>Цвета осени ладошки</a:t>
            </a:r>
          </a:p>
          <a:p>
            <a:pPr lvl="0" indent="449263" eaLnBrk="0" fontAlgn="base" hangingPunct="0">
              <a:spcBef>
                <a:spcPct val="0"/>
              </a:spcBef>
              <a:spcAft>
                <a:spcPct val="0"/>
              </a:spcAft>
            </a:pPr>
            <a:r>
              <a:rPr lang="ru-RU" i="1" dirty="0" smtClean="0">
                <a:solidFill>
                  <a:srgbClr val="663300"/>
                </a:solidFill>
                <a:latin typeface="Times New Roman" pitchFamily="18" charset="0"/>
                <a:ea typeface="Times New Roman" pitchFamily="18" charset="0"/>
                <a:cs typeface="Times New Roman" pitchFamily="18" charset="0"/>
              </a:rPr>
              <a:t>Мы в букеты соберем.</a:t>
            </a:r>
          </a:p>
          <a:p>
            <a:pPr lvl="0" indent="449263" eaLnBrk="0" fontAlgn="base" hangingPunct="0">
              <a:spcBef>
                <a:spcPct val="0"/>
              </a:spcBef>
              <a:spcAft>
                <a:spcPct val="0"/>
              </a:spcAft>
            </a:pPr>
            <a:r>
              <a:rPr lang="ru-RU" i="1" dirty="0" smtClean="0">
                <a:solidFill>
                  <a:srgbClr val="663300"/>
                </a:solidFill>
                <a:latin typeface="Times New Roman" pitchFamily="18" charset="0"/>
                <a:ea typeface="Times New Roman" pitchFamily="18" charset="0"/>
                <a:cs typeface="Times New Roman" pitchFamily="18" charset="0"/>
              </a:rPr>
              <a:t>А потом проводим лето</a:t>
            </a:r>
          </a:p>
          <a:p>
            <a:pPr lvl="0" indent="449263" eaLnBrk="0" fontAlgn="base" hangingPunct="0">
              <a:spcBef>
                <a:spcPct val="0"/>
              </a:spcBef>
              <a:spcAft>
                <a:spcPct val="0"/>
              </a:spcAft>
            </a:pPr>
            <a:r>
              <a:rPr lang="ru-RU" i="1" dirty="0" smtClean="0">
                <a:solidFill>
                  <a:srgbClr val="663300"/>
                </a:solidFill>
                <a:latin typeface="Times New Roman" pitchFamily="18" charset="0"/>
                <a:ea typeface="Times New Roman" pitchFamily="18" charset="0"/>
                <a:cs typeface="Times New Roman" pitchFamily="18" charset="0"/>
              </a:rPr>
              <a:t>Вдоль пустеющих аллей</a:t>
            </a:r>
          </a:p>
          <a:p>
            <a:pPr lvl="0" indent="449263" eaLnBrk="0" fontAlgn="base" hangingPunct="0">
              <a:spcBef>
                <a:spcPct val="0"/>
              </a:spcBef>
              <a:spcAft>
                <a:spcPct val="0"/>
              </a:spcAft>
            </a:pPr>
            <a:r>
              <a:rPr lang="ru-RU" i="1" dirty="0" smtClean="0">
                <a:solidFill>
                  <a:srgbClr val="663300"/>
                </a:solidFill>
                <a:latin typeface="Times New Roman" pitchFamily="18" charset="0"/>
                <a:ea typeface="Times New Roman" pitchFamily="18" charset="0"/>
                <a:cs typeface="Times New Roman" pitchFamily="18" charset="0"/>
              </a:rPr>
              <a:t>И поверь, с таким букетом</a:t>
            </a:r>
          </a:p>
          <a:p>
            <a:pPr lvl="0" indent="449263" eaLnBrk="0" fontAlgn="base" hangingPunct="0">
              <a:spcBef>
                <a:spcPct val="0"/>
              </a:spcBef>
              <a:spcAft>
                <a:spcPct val="0"/>
              </a:spcAft>
            </a:pPr>
            <a:r>
              <a:rPr lang="ru-RU" i="1" dirty="0" smtClean="0">
                <a:solidFill>
                  <a:srgbClr val="663300"/>
                </a:solidFill>
                <a:latin typeface="Times New Roman" pitchFamily="18" charset="0"/>
                <a:ea typeface="Times New Roman" pitchFamily="18" charset="0"/>
                <a:cs typeface="Times New Roman" pitchFamily="18" charset="0"/>
              </a:rPr>
              <a:t>Ждать апреля веселей.</a:t>
            </a:r>
          </a:p>
          <a:p>
            <a:pPr lvl="0" indent="449263" eaLnBrk="0" fontAlgn="base" hangingPunct="0">
              <a:spcBef>
                <a:spcPct val="0"/>
              </a:spcBef>
              <a:spcAft>
                <a:spcPct val="0"/>
              </a:spcAft>
            </a:pPr>
            <a:r>
              <a:rPr lang="ru-RU" dirty="0" smtClean="0">
                <a:solidFill>
                  <a:srgbClr val="663300"/>
                </a:solidFill>
                <a:latin typeface="Times New Roman" pitchFamily="18" charset="0"/>
                <a:ea typeface="Times New Roman" pitchFamily="18" charset="0"/>
                <a:cs typeface="Times New Roman" pitchFamily="18" charset="0"/>
              </a:rPr>
              <a:t>Осень – это самое загадочное время</a:t>
            </a:r>
          </a:p>
          <a:p>
            <a:pPr lvl="0" indent="449263" eaLnBrk="0" fontAlgn="base" hangingPunct="0">
              <a:spcBef>
                <a:spcPct val="0"/>
              </a:spcBef>
              <a:spcAft>
                <a:spcPct val="0"/>
              </a:spcAft>
            </a:pPr>
            <a:r>
              <a:rPr lang="ru-RU" dirty="0" smtClean="0">
                <a:solidFill>
                  <a:srgbClr val="663300"/>
                </a:solidFill>
                <a:latin typeface="Times New Roman" pitchFamily="18" charset="0"/>
                <a:ea typeface="Times New Roman" pitchFamily="18" charset="0"/>
                <a:cs typeface="Times New Roman" pitchFamily="18" charset="0"/>
              </a:rPr>
              <a:t> года, а его визитной карточкой является </a:t>
            </a:r>
          </a:p>
          <a:p>
            <a:pPr lvl="0" indent="449263" eaLnBrk="0" fontAlgn="base" hangingPunct="0">
              <a:spcBef>
                <a:spcPct val="0"/>
              </a:spcBef>
              <a:spcAft>
                <a:spcPct val="0"/>
              </a:spcAft>
            </a:pPr>
            <a:r>
              <a:rPr lang="ru-RU" dirty="0" smtClean="0">
                <a:solidFill>
                  <a:srgbClr val="663300"/>
                </a:solidFill>
                <a:latin typeface="Times New Roman" pitchFamily="18" charset="0"/>
                <a:ea typeface="Times New Roman" pitchFamily="18" charset="0"/>
                <a:cs typeface="Times New Roman" pitchFamily="18" charset="0"/>
              </a:rPr>
              <a:t>оранжевый цвет. Этот оттенок можно встретить </a:t>
            </a:r>
          </a:p>
          <a:p>
            <a:pPr lvl="0" indent="449263" eaLnBrk="0" fontAlgn="base" hangingPunct="0">
              <a:spcBef>
                <a:spcPct val="0"/>
              </a:spcBef>
              <a:spcAft>
                <a:spcPct val="0"/>
              </a:spcAft>
            </a:pPr>
            <a:r>
              <a:rPr lang="ru-RU" dirty="0" smtClean="0">
                <a:solidFill>
                  <a:srgbClr val="663300"/>
                </a:solidFill>
                <a:latin typeface="Times New Roman" pitchFamily="18" charset="0"/>
                <a:ea typeface="Times New Roman" pitchFamily="18" charset="0"/>
                <a:cs typeface="Times New Roman" pitchFamily="18" charset="0"/>
              </a:rPr>
              <a:t>повсюду. Он украшает парки, которые когда-то были зелеными, и лужайки. Невозможно вернуться </a:t>
            </a:r>
            <a:r>
              <a:rPr lang="ru-RU" dirty="0" err="1" smtClean="0">
                <a:solidFill>
                  <a:srgbClr val="663300"/>
                </a:solidFill>
                <a:latin typeface="Times New Roman" pitchFamily="18" charset="0"/>
                <a:ea typeface="Times New Roman" pitchFamily="18" charset="0"/>
                <a:cs typeface="Times New Roman" pitchFamily="18" charset="0"/>
              </a:rPr>
              <a:t>c</a:t>
            </a:r>
            <a:r>
              <a:rPr lang="ru-RU" dirty="0" smtClean="0">
                <a:solidFill>
                  <a:srgbClr val="663300"/>
                </a:solidFill>
                <a:latin typeface="Times New Roman" pitchFamily="18" charset="0"/>
                <a:ea typeface="Times New Roman" pitchFamily="18" charset="0"/>
                <a:cs typeface="Times New Roman" pitchFamily="18" charset="0"/>
              </a:rPr>
              <a:t> осенней прогулки без букета, который будет сиять и согревать в ненастье. Тонкие березовые веточки с кружевными листочками, </a:t>
            </a:r>
            <a:r>
              <a:rPr lang="ru-RU" dirty="0" err="1" smtClean="0">
                <a:solidFill>
                  <a:srgbClr val="663300"/>
                </a:solidFill>
                <a:latin typeface="Times New Roman" pitchFamily="18" charset="0"/>
                <a:ea typeface="Times New Roman" pitchFamily="18" charset="0"/>
                <a:cs typeface="Times New Roman" pitchFamily="18" charset="0"/>
              </a:rPr>
              <a:t>длиннопалые</a:t>
            </a:r>
            <a:r>
              <a:rPr lang="ru-RU" dirty="0" smtClean="0">
                <a:solidFill>
                  <a:srgbClr val="663300"/>
                </a:solidFill>
                <a:latin typeface="Times New Roman" pitchFamily="18" charset="0"/>
                <a:ea typeface="Times New Roman" pitchFamily="18" charset="0"/>
                <a:cs typeface="Times New Roman" pitchFamily="18" charset="0"/>
              </a:rPr>
              <a:t> кленовые звезды, раскаленные рябиновые кисти - все это </a:t>
            </a:r>
            <a:r>
              <a:rPr lang="ru-RU" dirty="0" err="1" smtClean="0">
                <a:solidFill>
                  <a:srgbClr val="663300"/>
                </a:solidFill>
                <a:latin typeface="Times New Roman" pitchFamily="18" charset="0"/>
                <a:ea typeface="Times New Roman" pitchFamily="18" charset="0"/>
                <a:cs typeface="Times New Roman" pitchFamily="18" charset="0"/>
              </a:rPr>
              <a:t>нетерпится</a:t>
            </a:r>
            <a:r>
              <a:rPr lang="ru-RU" dirty="0" smtClean="0">
                <a:solidFill>
                  <a:srgbClr val="663300"/>
                </a:solidFill>
                <a:latin typeface="Times New Roman" pitchFamily="18" charset="0"/>
                <a:ea typeface="Times New Roman" pitchFamily="18" charset="0"/>
                <a:cs typeface="Times New Roman" pitchFamily="18" charset="0"/>
              </a:rPr>
              <a:t> собрать на память о бабьем лете. Хочется нести эти дары домой, вдыхать их терпкий аромат. </a:t>
            </a:r>
          </a:p>
          <a:p>
            <a:pPr lvl="0" indent="449263" eaLnBrk="0" fontAlgn="base" hangingPunct="0">
              <a:spcBef>
                <a:spcPct val="0"/>
              </a:spcBef>
              <a:spcAft>
                <a:spcPct val="0"/>
              </a:spcAft>
            </a:pPr>
            <a:r>
              <a:rPr lang="ru-RU" dirty="0" smtClean="0">
                <a:solidFill>
                  <a:srgbClr val="663300"/>
                </a:solidFill>
                <a:latin typeface="Times New Roman" pitchFamily="18" charset="0"/>
                <a:ea typeface="Times New Roman" pitchFamily="18" charset="0"/>
                <a:cs typeface="Times New Roman" pitchFamily="18" charset="0"/>
              </a:rPr>
              <a:t>Детская душа радостно откликается на такую красоту. Поэтому мы рекомендовали родителям найти время и обязательно погулять прекрасным осенним днем на природе, полюбоваться красотой, запечатлеть это на снимке.</a:t>
            </a:r>
            <a:endParaRPr lang="ru-RU" dirty="0" smtClean="0">
              <a:solidFill>
                <a:srgbClr val="663300"/>
              </a:solidFill>
              <a:latin typeface="Times New Roman" pitchFamily="18" charset="0"/>
              <a:cs typeface="Times New Roman" pitchFamily="18" charset="0"/>
            </a:endParaRPr>
          </a:p>
        </p:txBody>
      </p:sp>
      <p:pic>
        <p:nvPicPr>
          <p:cNvPr id="4" name="Picture 6" descr="D:\проект мир детства осень все\мир детства 1 гр\семейный досуг(2)\20191115_211257.jpg"/>
          <p:cNvPicPr>
            <a:picLocks noChangeAspect="1" noChangeArrowheads="1"/>
          </p:cNvPicPr>
          <p:nvPr/>
        </p:nvPicPr>
        <p:blipFill>
          <a:blip r:embed="rId2" cstate="email"/>
          <a:srcRect/>
          <a:stretch>
            <a:fillRect/>
          </a:stretch>
        </p:blipFill>
        <p:spPr bwMode="auto">
          <a:xfrm>
            <a:off x="6357950" y="214290"/>
            <a:ext cx="2500330" cy="3429024"/>
          </a:xfrm>
          <a:prstGeom prst="rect">
            <a:avLst/>
          </a:prstGeom>
          <a:noFill/>
          <a:ln>
            <a:solidFill>
              <a:srgbClr val="C00000"/>
            </a:solidFill>
          </a:ln>
        </p:spPr>
      </p:pic>
      <p:pic>
        <p:nvPicPr>
          <p:cNvPr id="4098" name="Picture 2" descr="G:\проект мир детства осень все\7.png"/>
          <p:cNvPicPr>
            <a:picLocks noChangeAspect="1" noChangeArrowheads="1"/>
          </p:cNvPicPr>
          <p:nvPr/>
        </p:nvPicPr>
        <p:blipFill>
          <a:blip r:embed="rId3" cstate="email"/>
          <a:srcRect/>
          <a:stretch>
            <a:fillRect/>
          </a:stretch>
        </p:blipFill>
        <p:spPr bwMode="auto">
          <a:xfrm>
            <a:off x="6906404" y="4429132"/>
            <a:ext cx="2237595" cy="2428868"/>
          </a:xfrm>
          <a:prstGeom prst="rect">
            <a:avLst/>
          </a:prstGeom>
          <a:noFill/>
        </p:spPr>
      </p:pic>
      <p:pic>
        <p:nvPicPr>
          <p:cNvPr id="10" name="Picture 6" descr="D:\Рабочий стол\проект картинки\22.png"/>
          <p:cNvPicPr>
            <a:picLocks noChangeAspect="1" noChangeArrowheads="1"/>
          </p:cNvPicPr>
          <p:nvPr/>
        </p:nvPicPr>
        <p:blipFill>
          <a:blip r:embed="rId4" cstate="email"/>
          <a:srcRect/>
          <a:stretch>
            <a:fillRect/>
          </a:stretch>
        </p:blipFill>
        <p:spPr bwMode="auto">
          <a:xfrm>
            <a:off x="3786182" y="928670"/>
            <a:ext cx="2214578" cy="17588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проект мир детства осень все\проект 4 гр осень\октябрь\IMG_20191009_120351.jpg"/>
          <p:cNvPicPr>
            <a:picLocks noChangeAspect="1" noChangeArrowheads="1"/>
          </p:cNvPicPr>
          <p:nvPr/>
        </p:nvPicPr>
        <p:blipFill>
          <a:blip r:embed="rId2" cstate="email"/>
          <a:srcRect/>
          <a:stretch>
            <a:fillRect/>
          </a:stretch>
        </p:blipFill>
        <p:spPr bwMode="auto">
          <a:xfrm>
            <a:off x="214282" y="500042"/>
            <a:ext cx="3583127" cy="2571768"/>
          </a:xfrm>
          <a:prstGeom prst="rect">
            <a:avLst/>
          </a:prstGeom>
          <a:noFill/>
          <a:ln>
            <a:solidFill>
              <a:srgbClr val="FF3300"/>
            </a:solidFill>
          </a:ln>
        </p:spPr>
      </p:pic>
      <p:pic>
        <p:nvPicPr>
          <p:cNvPr id="29699" name="Picture 3" descr="D:\проект мир детства осень все\проект 4 гр осень\октябрь\IMG-20191002-WA0012.jpg"/>
          <p:cNvPicPr>
            <a:picLocks noChangeAspect="1" noChangeArrowheads="1"/>
          </p:cNvPicPr>
          <p:nvPr/>
        </p:nvPicPr>
        <p:blipFill>
          <a:blip r:embed="rId3" cstate="email"/>
          <a:srcRect/>
          <a:stretch>
            <a:fillRect/>
          </a:stretch>
        </p:blipFill>
        <p:spPr bwMode="auto">
          <a:xfrm>
            <a:off x="6357950" y="3357562"/>
            <a:ext cx="2428866" cy="3238488"/>
          </a:xfrm>
          <a:prstGeom prst="rect">
            <a:avLst/>
          </a:prstGeom>
          <a:noFill/>
          <a:ln>
            <a:solidFill>
              <a:srgbClr val="FF3300"/>
            </a:solidFill>
          </a:ln>
        </p:spPr>
      </p:pic>
      <p:pic>
        <p:nvPicPr>
          <p:cNvPr id="29700" name="Picture 4" descr="D:\проект мир детства осень все\проект 4 гр осень\октябрь\IMG-20191003-WA0011.jpg"/>
          <p:cNvPicPr>
            <a:picLocks noChangeAspect="1" noChangeArrowheads="1"/>
          </p:cNvPicPr>
          <p:nvPr/>
        </p:nvPicPr>
        <p:blipFill>
          <a:blip r:embed="rId4" cstate="email"/>
          <a:srcRect/>
          <a:stretch>
            <a:fillRect/>
          </a:stretch>
        </p:blipFill>
        <p:spPr bwMode="auto">
          <a:xfrm>
            <a:off x="428596" y="3357562"/>
            <a:ext cx="2169915" cy="3000372"/>
          </a:xfrm>
          <a:prstGeom prst="rect">
            <a:avLst/>
          </a:prstGeom>
          <a:noFill/>
          <a:ln>
            <a:solidFill>
              <a:srgbClr val="FF3300"/>
            </a:solidFill>
          </a:ln>
        </p:spPr>
      </p:pic>
      <p:pic>
        <p:nvPicPr>
          <p:cNvPr id="29703" name="Picture 7" descr="D:\проект мир детства осень все\проект 4 гр осень\октябрь\P_20191006_174719 - копия.jpg"/>
          <p:cNvPicPr>
            <a:picLocks noChangeAspect="1" noChangeArrowheads="1"/>
          </p:cNvPicPr>
          <p:nvPr/>
        </p:nvPicPr>
        <p:blipFill>
          <a:blip r:embed="rId5" cstate="email"/>
          <a:srcRect/>
          <a:stretch>
            <a:fillRect/>
          </a:stretch>
        </p:blipFill>
        <p:spPr bwMode="auto">
          <a:xfrm>
            <a:off x="6929454" y="214290"/>
            <a:ext cx="2017058" cy="3214686"/>
          </a:xfrm>
          <a:prstGeom prst="rect">
            <a:avLst/>
          </a:prstGeom>
          <a:noFill/>
          <a:ln>
            <a:solidFill>
              <a:srgbClr val="FF3300"/>
            </a:solidFill>
          </a:ln>
        </p:spPr>
      </p:pic>
      <p:sp>
        <p:nvSpPr>
          <p:cNvPr id="8" name="Прямоугольник 7"/>
          <p:cNvSpPr/>
          <p:nvPr/>
        </p:nvSpPr>
        <p:spPr>
          <a:xfrm>
            <a:off x="5214942" y="214290"/>
            <a:ext cx="1499193" cy="523220"/>
          </a:xfrm>
          <a:prstGeom prst="rect">
            <a:avLst/>
          </a:prstGeom>
        </p:spPr>
        <p:txBody>
          <a:bodyPr wrap="none">
            <a:spAutoFit/>
          </a:bodyPr>
          <a:lstStyle/>
          <a:p>
            <a:r>
              <a:rPr lang="ru-RU" sz="2800" dirty="0" smtClean="0">
                <a:solidFill>
                  <a:srgbClr val="FF3300"/>
                </a:solidFill>
                <a:latin typeface="Times New Roman" pitchFamily="18" charset="0"/>
                <a:cs typeface="Times New Roman" pitchFamily="18" charset="0"/>
              </a:rPr>
              <a:t>4 группа</a:t>
            </a:r>
            <a:endParaRPr lang="ru-RU" sz="2800" dirty="0"/>
          </a:p>
        </p:txBody>
      </p:sp>
      <p:pic>
        <p:nvPicPr>
          <p:cNvPr id="9" name="Picture 2" descr="G:\проект мир детства осень все\6 - копия (2).png"/>
          <p:cNvPicPr>
            <a:picLocks noChangeAspect="1" noChangeArrowheads="1"/>
          </p:cNvPicPr>
          <p:nvPr/>
        </p:nvPicPr>
        <p:blipFill>
          <a:blip r:embed="rId6" cstate="email"/>
          <a:srcRect/>
          <a:stretch>
            <a:fillRect/>
          </a:stretch>
        </p:blipFill>
        <p:spPr bwMode="auto">
          <a:xfrm rot="1601397">
            <a:off x="4230208" y="138506"/>
            <a:ext cx="723788" cy="451303"/>
          </a:xfrm>
          <a:prstGeom prst="rect">
            <a:avLst/>
          </a:prstGeom>
          <a:noFill/>
        </p:spPr>
      </p:pic>
      <p:pic>
        <p:nvPicPr>
          <p:cNvPr id="10" name="Picture 6" descr="D:\проект мир детства осень все\проект 4 гр осень\октябрь\IMG-20191004-WA0017.jpg"/>
          <p:cNvPicPr>
            <a:picLocks noChangeAspect="1" noChangeArrowheads="1"/>
          </p:cNvPicPr>
          <p:nvPr/>
        </p:nvPicPr>
        <p:blipFill>
          <a:blip r:embed="rId7" cstate="email"/>
          <a:srcRect/>
          <a:stretch>
            <a:fillRect/>
          </a:stretch>
        </p:blipFill>
        <p:spPr bwMode="auto">
          <a:xfrm>
            <a:off x="4143372" y="714356"/>
            <a:ext cx="2000264" cy="3024166"/>
          </a:xfrm>
          <a:prstGeom prst="rect">
            <a:avLst/>
          </a:prstGeom>
          <a:noFill/>
          <a:ln>
            <a:solidFill>
              <a:srgbClr val="FF3300"/>
            </a:solidFill>
          </a:ln>
        </p:spPr>
      </p:pic>
      <p:pic>
        <p:nvPicPr>
          <p:cNvPr id="11" name="Picture 2" descr="G:\проект мир детства осень все\6 - копия (2).png"/>
          <p:cNvPicPr>
            <a:picLocks noChangeAspect="1" noChangeArrowheads="1"/>
          </p:cNvPicPr>
          <p:nvPr/>
        </p:nvPicPr>
        <p:blipFill>
          <a:blip r:embed="rId6" cstate="email"/>
          <a:srcRect/>
          <a:stretch>
            <a:fillRect/>
          </a:stretch>
        </p:blipFill>
        <p:spPr bwMode="auto">
          <a:xfrm rot="1601397">
            <a:off x="3063158" y="3281754"/>
            <a:ext cx="723788" cy="451303"/>
          </a:xfrm>
          <a:prstGeom prst="rect">
            <a:avLst/>
          </a:prstGeom>
          <a:noFill/>
        </p:spPr>
      </p:pic>
      <p:pic>
        <p:nvPicPr>
          <p:cNvPr id="12" name="Picture 5" descr="D:\проект мир детства осень все\проект 4 гр осень\октябрь\IMG-20191003-WA0038.jpg"/>
          <p:cNvPicPr>
            <a:picLocks noChangeAspect="1" noChangeArrowheads="1"/>
          </p:cNvPicPr>
          <p:nvPr/>
        </p:nvPicPr>
        <p:blipFill>
          <a:blip r:embed="rId8" cstate="email"/>
          <a:srcRect/>
          <a:stretch>
            <a:fillRect/>
          </a:stretch>
        </p:blipFill>
        <p:spPr bwMode="auto">
          <a:xfrm>
            <a:off x="3000364" y="3786190"/>
            <a:ext cx="2827572" cy="2500330"/>
          </a:xfrm>
          <a:prstGeom prst="rect">
            <a:avLst/>
          </a:prstGeom>
          <a:noFill/>
          <a:ln>
            <a:solidFill>
              <a:srgbClr val="FF33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проект мир детства осень все\проект 4 гр осень\октябрь\IMG_20191007_115237.jpg"/>
          <p:cNvPicPr>
            <a:picLocks noChangeAspect="1" noChangeArrowheads="1"/>
          </p:cNvPicPr>
          <p:nvPr/>
        </p:nvPicPr>
        <p:blipFill>
          <a:blip r:embed="rId2" cstate="email"/>
          <a:srcRect/>
          <a:stretch>
            <a:fillRect/>
          </a:stretch>
        </p:blipFill>
        <p:spPr bwMode="auto">
          <a:xfrm>
            <a:off x="285720" y="714356"/>
            <a:ext cx="3151931" cy="2000264"/>
          </a:xfrm>
          <a:prstGeom prst="rect">
            <a:avLst/>
          </a:prstGeom>
          <a:noFill/>
          <a:ln>
            <a:solidFill>
              <a:srgbClr val="FF3300"/>
            </a:solidFill>
          </a:ln>
        </p:spPr>
      </p:pic>
      <p:pic>
        <p:nvPicPr>
          <p:cNvPr id="28675" name="Picture 3" descr="D:\проект мир детства осень все\проект 4 гр осень\октябрь\IMG-20191006-WA0005.jpg"/>
          <p:cNvPicPr>
            <a:picLocks noChangeAspect="1" noChangeArrowheads="1"/>
          </p:cNvPicPr>
          <p:nvPr/>
        </p:nvPicPr>
        <p:blipFill>
          <a:blip r:embed="rId3" cstate="email"/>
          <a:srcRect/>
          <a:stretch>
            <a:fillRect/>
          </a:stretch>
        </p:blipFill>
        <p:spPr bwMode="auto">
          <a:xfrm>
            <a:off x="6500826" y="285728"/>
            <a:ext cx="2177195" cy="3284894"/>
          </a:xfrm>
          <a:prstGeom prst="rect">
            <a:avLst/>
          </a:prstGeom>
          <a:noFill/>
          <a:ln>
            <a:solidFill>
              <a:srgbClr val="FF3300"/>
            </a:solidFill>
          </a:ln>
        </p:spPr>
      </p:pic>
      <p:pic>
        <p:nvPicPr>
          <p:cNvPr id="28677" name="Picture 5" descr="D:\проект мир детства осень все\проект 4 гр осень\октябрь\IMG-20191008-WA0025.jpg"/>
          <p:cNvPicPr>
            <a:picLocks noChangeAspect="1" noChangeArrowheads="1"/>
          </p:cNvPicPr>
          <p:nvPr/>
        </p:nvPicPr>
        <p:blipFill>
          <a:blip r:embed="rId4" cstate="email"/>
          <a:srcRect/>
          <a:stretch>
            <a:fillRect/>
          </a:stretch>
        </p:blipFill>
        <p:spPr bwMode="auto">
          <a:xfrm>
            <a:off x="3786182" y="500042"/>
            <a:ext cx="2286016" cy="3772875"/>
          </a:xfrm>
          <a:prstGeom prst="rect">
            <a:avLst/>
          </a:prstGeom>
          <a:noFill/>
          <a:ln>
            <a:solidFill>
              <a:srgbClr val="FF3300"/>
            </a:solidFill>
          </a:ln>
        </p:spPr>
      </p:pic>
      <p:pic>
        <p:nvPicPr>
          <p:cNvPr id="28678" name="Picture 6" descr="D:\проект мир детства осень все\проект 4 гр осень\октябрь\IMG-20191010-WA0050.jpg"/>
          <p:cNvPicPr>
            <a:picLocks noChangeAspect="1" noChangeArrowheads="1"/>
          </p:cNvPicPr>
          <p:nvPr/>
        </p:nvPicPr>
        <p:blipFill>
          <a:blip r:embed="rId5" cstate="email"/>
          <a:srcRect/>
          <a:stretch>
            <a:fillRect/>
          </a:stretch>
        </p:blipFill>
        <p:spPr bwMode="auto">
          <a:xfrm>
            <a:off x="6143636" y="3902036"/>
            <a:ext cx="2811526" cy="2598773"/>
          </a:xfrm>
          <a:prstGeom prst="rect">
            <a:avLst/>
          </a:prstGeom>
          <a:noFill/>
          <a:ln>
            <a:solidFill>
              <a:srgbClr val="FF3300"/>
            </a:solidFill>
          </a:ln>
        </p:spPr>
      </p:pic>
      <p:pic>
        <p:nvPicPr>
          <p:cNvPr id="7171" name="Picture 3" descr="G:\проект мир детства осень все\Nature___Seasons___Autumn_the_autumn_leaves_are_flying_046211_.jpg"/>
          <p:cNvPicPr>
            <a:picLocks noChangeAspect="1" noChangeArrowheads="1"/>
          </p:cNvPicPr>
          <p:nvPr/>
        </p:nvPicPr>
        <p:blipFill>
          <a:blip r:embed="rId6" cstate="email"/>
          <a:srcRect/>
          <a:stretch>
            <a:fillRect/>
          </a:stretch>
        </p:blipFill>
        <p:spPr bwMode="auto">
          <a:xfrm>
            <a:off x="571472" y="4667266"/>
            <a:ext cx="5357818" cy="2190734"/>
          </a:xfrm>
          <a:prstGeom prst="rect">
            <a:avLst/>
          </a:prstGeom>
          <a:noFill/>
        </p:spPr>
      </p:pic>
      <p:pic>
        <p:nvPicPr>
          <p:cNvPr id="10" name="Picture 4" descr="D:\проект мир детства осень все\проект 4 гр осень\октябрь\IMG-20191008-WA0012.jpg"/>
          <p:cNvPicPr>
            <a:picLocks noChangeAspect="1" noChangeArrowheads="1"/>
          </p:cNvPicPr>
          <p:nvPr/>
        </p:nvPicPr>
        <p:blipFill>
          <a:blip r:embed="rId7" cstate="email"/>
          <a:srcRect/>
          <a:stretch>
            <a:fillRect/>
          </a:stretch>
        </p:blipFill>
        <p:spPr bwMode="auto">
          <a:xfrm>
            <a:off x="357158" y="3071810"/>
            <a:ext cx="3047987" cy="2285990"/>
          </a:xfrm>
          <a:prstGeom prst="rect">
            <a:avLst/>
          </a:prstGeom>
          <a:noFill/>
          <a:ln>
            <a:solidFill>
              <a:srgbClr val="FF3300"/>
            </a:solidFill>
          </a:ln>
        </p:spPr>
      </p:pic>
      <p:pic>
        <p:nvPicPr>
          <p:cNvPr id="14" name="Picture 2" descr="G:\проект мир детства осень все\6 - копия (2).png"/>
          <p:cNvPicPr>
            <a:picLocks noChangeAspect="1" noChangeArrowheads="1"/>
          </p:cNvPicPr>
          <p:nvPr/>
        </p:nvPicPr>
        <p:blipFill>
          <a:blip r:embed="rId8"/>
          <a:srcRect/>
          <a:stretch>
            <a:fillRect/>
          </a:stretch>
        </p:blipFill>
        <p:spPr bwMode="auto">
          <a:xfrm>
            <a:off x="1713283" y="154932"/>
            <a:ext cx="809625" cy="5048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D:\проект мир детства осень все\мир детства 1 гр\семейный досуг(2)\20191115_211146.jpg"/>
          <p:cNvPicPr>
            <a:picLocks noChangeAspect="1" noChangeArrowheads="1"/>
          </p:cNvPicPr>
          <p:nvPr/>
        </p:nvPicPr>
        <p:blipFill>
          <a:blip r:embed="rId2" cstate="email"/>
          <a:srcRect/>
          <a:stretch>
            <a:fillRect/>
          </a:stretch>
        </p:blipFill>
        <p:spPr bwMode="auto">
          <a:xfrm>
            <a:off x="5643570" y="357166"/>
            <a:ext cx="3143272" cy="2202048"/>
          </a:xfrm>
          <a:prstGeom prst="rect">
            <a:avLst/>
          </a:prstGeom>
          <a:noFill/>
          <a:ln>
            <a:solidFill>
              <a:srgbClr val="FFC000"/>
            </a:solidFill>
          </a:ln>
        </p:spPr>
      </p:pic>
      <p:pic>
        <p:nvPicPr>
          <p:cNvPr id="30727" name="Picture 7" descr="D:\проект мир детства осень все\мир детства 1 гр\семейный досуг(2)\20191115_211312.jpg"/>
          <p:cNvPicPr>
            <a:picLocks noChangeAspect="1" noChangeArrowheads="1"/>
          </p:cNvPicPr>
          <p:nvPr/>
        </p:nvPicPr>
        <p:blipFill>
          <a:blip r:embed="rId3" cstate="email"/>
          <a:srcRect/>
          <a:stretch>
            <a:fillRect/>
          </a:stretch>
        </p:blipFill>
        <p:spPr bwMode="auto">
          <a:xfrm>
            <a:off x="285720" y="285728"/>
            <a:ext cx="1857388" cy="2763172"/>
          </a:xfrm>
          <a:prstGeom prst="rect">
            <a:avLst/>
          </a:prstGeom>
          <a:noFill/>
          <a:ln>
            <a:solidFill>
              <a:srgbClr val="FFC000"/>
            </a:solidFill>
          </a:ln>
        </p:spPr>
      </p:pic>
      <p:pic>
        <p:nvPicPr>
          <p:cNvPr id="30728" name="Picture 8" descr="D:\проект мир детства осень все\мир детства 1 гр\семейный досуг(2)\20191115_211320.jpg"/>
          <p:cNvPicPr>
            <a:picLocks noChangeAspect="1" noChangeArrowheads="1"/>
          </p:cNvPicPr>
          <p:nvPr/>
        </p:nvPicPr>
        <p:blipFill>
          <a:blip r:embed="rId4" cstate="email"/>
          <a:srcRect/>
          <a:stretch>
            <a:fillRect/>
          </a:stretch>
        </p:blipFill>
        <p:spPr bwMode="auto">
          <a:xfrm>
            <a:off x="2571736" y="714356"/>
            <a:ext cx="2286016" cy="3550177"/>
          </a:xfrm>
          <a:prstGeom prst="rect">
            <a:avLst/>
          </a:prstGeom>
          <a:noFill/>
          <a:ln>
            <a:solidFill>
              <a:srgbClr val="FFC000"/>
            </a:solidFill>
          </a:ln>
        </p:spPr>
      </p:pic>
      <p:pic>
        <p:nvPicPr>
          <p:cNvPr id="30730" name="Picture 10" descr="D:\проект мир детства осень все\мир детства 1 гр\семейный досуг(2)\20191115_211413.jpg"/>
          <p:cNvPicPr>
            <a:picLocks noChangeAspect="1" noChangeArrowheads="1"/>
          </p:cNvPicPr>
          <p:nvPr/>
        </p:nvPicPr>
        <p:blipFill>
          <a:blip r:embed="rId5" cstate="email"/>
          <a:srcRect/>
          <a:stretch>
            <a:fillRect/>
          </a:stretch>
        </p:blipFill>
        <p:spPr bwMode="auto">
          <a:xfrm>
            <a:off x="214282" y="2571744"/>
            <a:ext cx="2383074" cy="2928958"/>
          </a:xfrm>
          <a:prstGeom prst="rect">
            <a:avLst/>
          </a:prstGeom>
          <a:noFill/>
          <a:ln>
            <a:solidFill>
              <a:srgbClr val="FFC000"/>
            </a:solidFill>
          </a:ln>
        </p:spPr>
      </p:pic>
      <p:pic>
        <p:nvPicPr>
          <p:cNvPr id="30731" name="Picture 11" descr="D:\проект мир детства осень все\мир детства 1 гр\семейный досуг(2)\20191115_211524.jpg"/>
          <p:cNvPicPr>
            <a:picLocks noChangeAspect="1" noChangeArrowheads="1"/>
          </p:cNvPicPr>
          <p:nvPr/>
        </p:nvPicPr>
        <p:blipFill>
          <a:blip r:embed="rId6" cstate="email"/>
          <a:srcRect/>
          <a:stretch>
            <a:fillRect/>
          </a:stretch>
        </p:blipFill>
        <p:spPr bwMode="auto">
          <a:xfrm>
            <a:off x="6500826" y="2857496"/>
            <a:ext cx="2285984" cy="3146257"/>
          </a:xfrm>
          <a:prstGeom prst="rect">
            <a:avLst/>
          </a:prstGeom>
          <a:noFill/>
          <a:ln>
            <a:solidFill>
              <a:srgbClr val="FFC000"/>
            </a:solidFill>
          </a:ln>
        </p:spPr>
      </p:pic>
      <p:pic>
        <p:nvPicPr>
          <p:cNvPr id="9" name="Picture 2" descr="D:\проект мир детства осень все\мир детства 1 гр\семейный досуг(2)\20191115_211106.jpg"/>
          <p:cNvPicPr>
            <a:picLocks noChangeAspect="1" noChangeArrowheads="1"/>
          </p:cNvPicPr>
          <p:nvPr/>
        </p:nvPicPr>
        <p:blipFill>
          <a:blip r:embed="rId7" cstate="email"/>
          <a:srcRect/>
          <a:stretch>
            <a:fillRect/>
          </a:stretch>
        </p:blipFill>
        <p:spPr bwMode="auto">
          <a:xfrm>
            <a:off x="4357686" y="2357430"/>
            <a:ext cx="2237866" cy="3272955"/>
          </a:xfrm>
          <a:prstGeom prst="rect">
            <a:avLst/>
          </a:prstGeom>
          <a:noFill/>
          <a:ln>
            <a:solidFill>
              <a:srgbClr val="FFC000"/>
            </a:solidFill>
          </a:ln>
        </p:spPr>
      </p:pic>
      <p:pic>
        <p:nvPicPr>
          <p:cNvPr id="5122" name="Picture 2" descr="G:\проект мир детства осень все\мир детства 1 гр\фото прогулка\20191010_114321.jpg"/>
          <p:cNvPicPr>
            <a:picLocks noChangeAspect="1" noChangeArrowheads="1"/>
          </p:cNvPicPr>
          <p:nvPr/>
        </p:nvPicPr>
        <p:blipFill>
          <a:blip r:embed="rId8" cstate="email"/>
          <a:srcRect/>
          <a:stretch>
            <a:fillRect/>
          </a:stretch>
        </p:blipFill>
        <p:spPr bwMode="auto">
          <a:xfrm>
            <a:off x="1714480" y="4286256"/>
            <a:ext cx="3429024" cy="2388050"/>
          </a:xfrm>
          <a:prstGeom prst="rect">
            <a:avLst/>
          </a:prstGeom>
          <a:noFill/>
          <a:ln>
            <a:solidFill>
              <a:srgbClr val="FFC000"/>
            </a:solidFill>
          </a:ln>
        </p:spPr>
      </p:pic>
      <p:sp>
        <p:nvSpPr>
          <p:cNvPr id="11" name="Прямоугольник 10"/>
          <p:cNvSpPr/>
          <p:nvPr/>
        </p:nvSpPr>
        <p:spPr>
          <a:xfrm>
            <a:off x="3571868" y="142852"/>
            <a:ext cx="1499193" cy="523220"/>
          </a:xfrm>
          <a:prstGeom prst="rect">
            <a:avLst/>
          </a:prstGeom>
        </p:spPr>
        <p:txBody>
          <a:bodyPr wrap="none">
            <a:spAutoFit/>
          </a:bodyPr>
          <a:lstStyle/>
          <a:p>
            <a:r>
              <a:rPr lang="ru-RU" sz="2800" dirty="0" smtClean="0">
                <a:solidFill>
                  <a:srgbClr val="FFC000"/>
                </a:solidFill>
                <a:latin typeface="Times New Roman" pitchFamily="18" charset="0"/>
                <a:cs typeface="Times New Roman" pitchFamily="18" charset="0"/>
              </a:rPr>
              <a:t>1 группа</a:t>
            </a:r>
            <a:endParaRPr lang="ru-RU" sz="2800" dirty="0">
              <a:solidFill>
                <a:srgbClr val="FFC000"/>
              </a:solidFill>
            </a:endParaRPr>
          </a:p>
        </p:txBody>
      </p:sp>
      <p:pic>
        <p:nvPicPr>
          <p:cNvPr id="12" name="Picture 2" descr="G:\проект мир детства осень все\6 - копия (2).png"/>
          <p:cNvPicPr>
            <a:picLocks noChangeAspect="1" noChangeArrowheads="1"/>
          </p:cNvPicPr>
          <p:nvPr/>
        </p:nvPicPr>
        <p:blipFill>
          <a:blip r:embed="rId9"/>
          <a:srcRect/>
          <a:stretch>
            <a:fillRect/>
          </a:stretch>
        </p:blipFill>
        <p:spPr bwMode="auto">
          <a:xfrm rot="1601397">
            <a:off x="570275" y="6012823"/>
            <a:ext cx="809625" cy="504825"/>
          </a:xfrm>
          <a:prstGeom prst="rect">
            <a:avLst/>
          </a:prstGeom>
          <a:noFill/>
        </p:spPr>
      </p:pic>
      <p:pic>
        <p:nvPicPr>
          <p:cNvPr id="13" name="Picture 2" descr="G:\проект мир детства осень все\6 - копия (2).png"/>
          <p:cNvPicPr>
            <a:picLocks noChangeAspect="1" noChangeArrowheads="1"/>
          </p:cNvPicPr>
          <p:nvPr/>
        </p:nvPicPr>
        <p:blipFill>
          <a:blip r:embed="rId9"/>
          <a:srcRect/>
          <a:stretch>
            <a:fillRect/>
          </a:stretch>
        </p:blipFill>
        <p:spPr bwMode="auto">
          <a:xfrm rot="12379169">
            <a:off x="5570936" y="5941386"/>
            <a:ext cx="809625" cy="504825"/>
          </a:xfrm>
          <a:prstGeom prst="rect">
            <a:avLst/>
          </a:prstGeom>
          <a:noFill/>
        </p:spPr>
      </p:pic>
      <p:pic>
        <p:nvPicPr>
          <p:cNvPr id="14" name="Picture 2" descr="G:\проект мир детства осень все\6 - копия (2).png"/>
          <p:cNvPicPr>
            <a:picLocks noChangeAspect="1" noChangeArrowheads="1"/>
          </p:cNvPicPr>
          <p:nvPr/>
        </p:nvPicPr>
        <p:blipFill>
          <a:blip r:embed="rId10" cstate="email"/>
          <a:srcRect/>
          <a:stretch>
            <a:fillRect/>
          </a:stretch>
        </p:blipFill>
        <p:spPr bwMode="auto">
          <a:xfrm rot="1601397">
            <a:off x="2766460" y="114362"/>
            <a:ext cx="597617" cy="37263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проект мир детства осень все\мир детства\фото с родителями\автоматов\IMG-20191008-WA0045.jpg"/>
          <p:cNvPicPr>
            <a:picLocks noChangeAspect="1" noChangeArrowheads="1"/>
          </p:cNvPicPr>
          <p:nvPr/>
        </p:nvPicPr>
        <p:blipFill>
          <a:blip r:embed="rId2" cstate="email"/>
          <a:srcRect/>
          <a:stretch>
            <a:fillRect/>
          </a:stretch>
        </p:blipFill>
        <p:spPr bwMode="auto">
          <a:xfrm>
            <a:off x="214282" y="285728"/>
            <a:ext cx="2250297" cy="3000396"/>
          </a:xfrm>
          <a:prstGeom prst="rect">
            <a:avLst/>
          </a:prstGeom>
          <a:noFill/>
          <a:ln>
            <a:solidFill>
              <a:schemeClr val="accent3">
                <a:lumMod val="75000"/>
              </a:schemeClr>
            </a:solidFill>
          </a:ln>
        </p:spPr>
      </p:pic>
      <p:pic>
        <p:nvPicPr>
          <p:cNvPr id="36868" name="Picture 4" descr="G:\проект мир детства осень все\мир детства\фото с родителями\автоматов\IMG-20191008-WA0042.jpg"/>
          <p:cNvPicPr>
            <a:picLocks noChangeAspect="1" noChangeArrowheads="1"/>
          </p:cNvPicPr>
          <p:nvPr/>
        </p:nvPicPr>
        <p:blipFill>
          <a:blip r:embed="rId3" cstate="email"/>
          <a:srcRect/>
          <a:stretch>
            <a:fillRect/>
          </a:stretch>
        </p:blipFill>
        <p:spPr bwMode="auto">
          <a:xfrm>
            <a:off x="3071802" y="3571876"/>
            <a:ext cx="2286016" cy="3143272"/>
          </a:xfrm>
          <a:prstGeom prst="rect">
            <a:avLst/>
          </a:prstGeom>
          <a:noFill/>
          <a:ln>
            <a:solidFill>
              <a:schemeClr val="accent3">
                <a:lumMod val="75000"/>
              </a:schemeClr>
            </a:solidFill>
          </a:ln>
        </p:spPr>
      </p:pic>
      <p:pic>
        <p:nvPicPr>
          <p:cNvPr id="36869" name="Picture 5" descr="G:\проект мир детства осень все\мир детства\фото с родителями\демидова\20191009_174003(0).jpg"/>
          <p:cNvPicPr>
            <a:picLocks noChangeAspect="1" noChangeArrowheads="1"/>
          </p:cNvPicPr>
          <p:nvPr/>
        </p:nvPicPr>
        <p:blipFill>
          <a:blip r:embed="rId4" cstate="email"/>
          <a:srcRect/>
          <a:stretch>
            <a:fillRect/>
          </a:stretch>
        </p:blipFill>
        <p:spPr bwMode="auto">
          <a:xfrm>
            <a:off x="6000760" y="142852"/>
            <a:ext cx="2713214" cy="2286016"/>
          </a:xfrm>
          <a:prstGeom prst="rect">
            <a:avLst/>
          </a:prstGeom>
          <a:noFill/>
          <a:ln>
            <a:solidFill>
              <a:schemeClr val="accent3">
                <a:lumMod val="75000"/>
              </a:schemeClr>
            </a:solidFill>
          </a:ln>
        </p:spPr>
      </p:pic>
      <p:pic>
        <p:nvPicPr>
          <p:cNvPr id="36872" name="Picture 8" descr="G:\проект мир детства осень все\мир детства\фото с родителями\яковлев\IMG-20191010-WA0042.jpg"/>
          <p:cNvPicPr>
            <a:picLocks noChangeAspect="1" noChangeArrowheads="1"/>
          </p:cNvPicPr>
          <p:nvPr/>
        </p:nvPicPr>
        <p:blipFill>
          <a:blip r:embed="rId5" cstate="email"/>
          <a:srcRect/>
          <a:stretch>
            <a:fillRect/>
          </a:stretch>
        </p:blipFill>
        <p:spPr bwMode="auto">
          <a:xfrm>
            <a:off x="5143504" y="2143116"/>
            <a:ext cx="3214710" cy="2143140"/>
          </a:xfrm>
          <a:prstGeom prst="rect">
            <a:avLst/>
          </a:prstGeom>
          <a:noFill/>
          <a:ln>
            <a:solidFill>
              <a:schemeClr val="accent3">
                <a:lumMod val="75000"/>
              </a:schemeClr>
            </a:solidFill>
          </a:ln>
        </p:spPr>
      </p:pic>
      <p:pic>
        <p:nvPicPr>
          <p:cNvPr id="9" name="Picture 7" descr="G:\проект мир детства осень все\мир детства\фото с родителями\яковлев\IMG-20191010-WA0041.jpg"/>
          <p:cNvPicPr>
            <a:picLocks noChangeAspect="1" noChangeArrowheads="1"/>
          </p:cNvPicPr>
          <p:nvPr/>
        </p:nvPicPr>
        <p:blipFill>
          <a:blip r:embed="rId6" cstate="email"/>
          <a:srcRect/>
          <a:stretch>
            <a:fillRect/>
          </a:stretch>
        </p:blipFill>
        <p:spPr bwMode="auto">
          <a:xfrm>
            <a:off x="5572132" y="4429132"/>
            <a:ext cx="3272456" cy="2290719"/>
          </a:xfrm>
          <a:prstGeom prst="rect">
            <a:avLst/>
          </a:prstGeom>
          <a:noFill/>
          <a:ln>
            <a:solidFill>
              <a:schemeClr val="accent5">
                <a:lumMod val="75000"/>
              </a:schemeClr>
            </a:solidFill>
          </a:ln>
        </p:spPr>
      </p:pic>
      <p:pic>
        <p:nvPicPr>
          <p:cNvPr id="10" name="Picture 3" descr="G:\проект мир детства осень все\мир детства\фото с родителями\автоматов\IMG-20191008-WA0047.jpg"/>
          <p:cNvPicPr>
            <a:picLocks noChangeAspect="1" noChangeArrowheads="1"/>
          </p:cNvPicPr>
          <p:nvPr/>
        </p:nvPicPr>
        <p:blipFill>
          <a:blip r:embed="rId7" cstate="email"/>
          <a:srcRect/>
          <a:stretch>
            <a:fillRect/>
          </a:stretch>
        </p:blipFill>
        <p:spPr bwMode="auto">
          <a:xfrm>
            <a:off x="571472" y="2857496"/>
            <a:ext cx="2365384" cy="3167042"/>
          </a:xfrm>
          <a:prstGeom prst="rect">
            <a:avLst/>
          </a:prstGeom>
          <a:noFill/>
          <a:ln>
            <a:solidFill>
              <a:schemeClr val="accent3">
                <a:lumMod val="75000"/>
              </a:schemeClr>
            </a:solidFill>
          </a:ln>
        </p:spPr>
      </p:pic>
      <p:sp>
        <p:nvSpPr>
          <p:cNvPr id="12" name="Прямоугольник 11"/>
          <p:cNvSpPr/>
          <p:nvPr/>
        </p:nvSpPr>
        <p:spPr>
          <a:xfrm>
            <a:off x="357158" y="6143644"/>
            <a:ext cx="1585755" cy="523220"/>
          </a:xfrm>
          <a:prstGeom prst="rect">
            <a:avLst/>
          </a:prstGeom>
        </p:spPr>
        <p:txBody>
          <a:bodyPr wrap="none">
            <a:spAutoFit/>
          </a:bodyPr>
          <a:lstStyle/>
          <a:p>
            <a:r>
              <a:rPr lang="ru-RU" sz="2800" b="1" dirty="0" smtClean="0">
                <a:solidFill>
                  <a:srgbClr val="92D050"/>
                </a:solidFill>
                <a:latin typeface="Times New Roman" pitchFamily="18" charset="0"/>
                <a:cs typeface="Times New Roman" pitchFamily="18" charset="0"/>
              </a:rPr>
              <a:t>3 группа</a:t>
            </a:r>
            <a:endParaRPr lang="ru-RU" sz="2800" b="1" dirty="0">
              <a:solidFill>
                <a:srgbClr val="92D050"/>
              </a:solidFill>
            </a:endParaRPr>
          </a:p>
        </p:txBody>
      </p:sp>
      <p:pic>
        <p:nvPicPr>
          <p:cNvPr id="13" name="Picture 2" descr="G:\проект мир детства осень все\6 - копия (2).png"/>
          <p:cNvPicPr>
            <a:picLocks noChangeAspect="1" noChangeArrowheads="1"/>
          </p:cNvPicPr>
          <p:nvPr/>
        </p:nvPicPr>
        <p:blipFill>
          <a:blip r:embed="rId8"/>
          <a:srcRect/>
          <a:stretch>
            <a:fillRect/>
          </a:stretch>
        </p:blipFill>
        <p:spPr bwMode="auto">
          <a:xfrm rot="1601397">
            <a:off x="3927861" y="2940990"/>
            <a:ext cx="809625" cy="504825"/>
          </a:xfrm>
          <a:prstGeom prst="rect">
            <a:avLst/>
          </a:prstGeom>
          <a:noFill/>
        </p:spPr>
      </p:pic>
      <p:pic>
        <p:nvPicPr>
          <p:cNvPr id="14" name="Picture 2" descr="G:\проект мир детства осень все\6 - копия (2).png"/>
          <p:cNvPicPr>
            <a:picLocks noChangeAspect="1" noChangeArrowheads="1"/>
          </p:cNvPicPr>
          <p:nvPr/>
        </p:nvPicPr>
        <p:blipFill>
          <a:blip r:embed="rId8"/>
          <a:srcRect/>
          <a:stretch>
            <a:fillRect/>
          </a:stretch>
        </p:blipFill>
        <p:spPr bwMode="auto">
          <a:xfrm rot="15826344">
            <a:off x="2141911" y="6198243"/>
            <a:ext cx="809625" cy="504825"/>
          </a:xfrm>
          <a:prstGeom prst="rect">
            <a:avLst/>
          </a:prstGeom>
          <a:noFill/>
        </p:spPr>
      </p:pic>
      <p:pic>
        <p:nvPicPr>
          <p:cNvPr id="15" name="Picture 6" descr="G:\проект мир детства осень все\мир детства\фото с родителями\демидова\20191009_170537.jpg"/>
          <p:cNvPicPr>
            <a:picLocks noChangeAspect="1" noChangeArrowheads="1"/>
          </p:cNvPicPr>
          <p:nvPr/>
        </p:nvPicPr>
        <p:blipFill>
          <a:blip r:embed="rId9" cstate="email"/>
          <a:srcRect/>
          <a:stretch>
            <a:fillRect/>
          </a:stretch>
        </p:blipFill>
        <p:spPr bwMode="auto">
          <a:xfrm>
            <a:off x="2857488" y="285728"/>
            <a:ext cx="2857520" cy="2523806"/>
          </a:xfrm>
          <a:prstGeom prst="rect">
            <a:avLst/>
          </a:prstGeom>
          <a:noFill/>
          <a:ln>
            <a:solidFill>
              <a:schemeClr val="accent3">
                <a:lumMod val="75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проект мир детства осень все\Мир детства, 5 гр\Мир детсва,октябрь, 5 группа\IMG_20181027_105738.jpg"/>
          <p:cNvPicPr>
            <a:picLocks noChangeAspect="1" noChangeArrowheads="1"/>
          </p:cNvPicPr>
          <p:nvPr/>
        </p:nvPicPr>
        <p:blipFill>
          <a:blip r:embed="rId2" cstate="email"/>
          <a:srcRect/>
          <a:stretch>
            <a:fillRect/>
          </a:stretch>
        </p:blipFill>
        <p:spPr bwMode="auto">
          <a:xfrm>
            <a:off x="142844" y="428604"/>
            <a:ext cx="2395066" cy="2286016"/>
          </a:xfrm>
          <a:prstGeom prst="rect">
            <a:avLst/>
          </a:prstGeom>
          <a:noFill/>
          <a:ln>
            <a:solidFill>
              <a:srgbClr val="FF0000"/>
            </a:solidFill>
          </a:ln>
        </p:spPr>
      </p:pic>
      <p:pic>
        <p:nvPicPr>
          <p:cNvPr id="8195" name="Picture 3" descr="G:\проект мир детства осень все\Мир детства, 5 гр\Мир детсва,октябрь, 5 группа\IMG_20181024_104002.jpg"/>
          <p:cNvPicPr>
            <a:picLocks noChangeAspect="1" noChangeArrowheads="1"/>
          </p:cNvPicPr>
          <p:nvPr/>
        </p:nvPicPr>
        <p:blipFill>
          <a:blip r:embed="rId3" cstate="email"/>
          <a:srcRect/>
          <a:stretch>
            <a:fillRect/>
          </a:stretch>
        </p:blipFill>
        <p:spPr bwMode="auto">
          <a:xfrm>
            <a:off x="6643702" y="500042"/>
            <a:ext cx="2286016" cy="2143140"/>
          </a:xfrm>
          <a:prstGeom prst="rect">
            <a:avLst/>
          </a:prstGeom>
          <a:noFill/>
          <a:ln>
            <a:solidFill>
              <a:srgbClr val="FF0000"/>
            </a:solidFill>
          </a:ln>
        </p:spPr>
      </p:pic>
      <p:pic>
        <p:nvPicPr>
          <p:cNvPr id="8196" name="Picture 4" descr="G:\проект мир детства осень все\Мир детства, 5 гр\Мир детсва,октябрь, 5 группа\IMG-20191020-WA0001.jpg"/>
          <p:cNvPicPr>
            <a:picLocks noChangeAspect="1" noChangeArrowheads="1"/>
          </p:cNvPicPr>
          <p:nvPr/>
        </p:nvPicPr>
        <p:blipFill>
          <a:blip r:embed="rId4" cstate="email"/>
          <a:srcRect/>
          <a:stretch>
            <a:fillRect/>
          </a:stretch>
        </p:blipFill>
        <p:spPr bwMode="auto">
          <a:xfrm>
            <a:off x="3857620" y="3071810"/>
            <a:ext cx="2500304" cy="3333739"/>
          </a:xfrm>
          <a:prstGeom prst="rect">
            <a:avLst/>
          </a:prstGeom>
          <a:noFill/>
          <a:ln>
            <a:solidFill>
              <a:srgbClr val="FF0000"/>
            </a:solidFill>
          </a:ln>
        </p:spPr>
      </p:pic>
      <p:pic>
        <p:nvPicPr>
          <p:cNvPr id="8197" name="Picture 5" descr="G:\проект мир детства осень все\Мир детства, 5 гр\Мир детсва,октябрь, 5 группа\IMG-20191115-WA0007.jpg"/>
          <p:cNvPicPr>
            <a:picLocks noChangeAspect="1" noChangeArrowheads="1"/>
          </p:cNvPicPr>
          <p:nvPr/>
        </p:nvPicPr>
        <p:blipFill>
          <a:blip r:embed="rId5" cstate="email"/>
          <a:srcRect/>
          <a:stretch>
            <a:fillRect/>
          </a:stretch>
        </p:blipFill>
        <p:spPr bwMode="auto">
          <a:xfrm>
            <a:off x="214282" y="3500438"/>
            <a:ext cx="2357436" cy="3143248"/>
          </a:xfrm>
          <a:prstGeom prst="rect">
            <a:avLst/>
          </a:prstGeom>
          <a:noFill/>
          <a:ln>
            <a:solidFill>
              <a:srgbClr val="FF0000"/>
            </a:solidFill>
          </a:ln>
        </p:spPr>
      </p:pic>
      <p:pic>
        <p:nvPicPr>
          <p:cNvPr id="8198" name="Picture 6" descr="G:\проект мир детства осень все\Мир детства, 5 гр\Мир детсва,октябрь, 5 группа\IMG-20191115-WA0008.jpg"/>
          <p:cNvPicPr>
            <a:picLocks noChangeAspect="1" noChangeArrowheads="1"/>
          </p:cNvPicPr>
          <p:nvPr/>
        </p:nvPicPr>
        <p:blipFill>
          <a:blip r:embed="rId6" cstate="email"/>
          <a:srcRect/>
          <a:stretch>
            <a:fillRect/>
          </a:stretch>
        </p:blipFill>
        <p:spPr bwMode="auto">
          <a:xfrm>
            <a:off x="6643702" y="2786058"/>
            <a:ext cx="2321703" cy="3095604"/>
          </a:xfrm>
          <a:prstGeom prst="rect">
            <a:avLst/>
          </a:prstGeom>
          <a:noFill/>
          <a:ln>
            <a:solidFill>
              <a:srgbClr val="FF0000"/>
            </a:solidFill>
          </a:ln>
        </p:spPr>
      </p:pic>
      <p:pic>
        <p:nvPicPr>
          <p:cNvPr id="9" name="Picture 2" descr="D:\проект мир детства осень все\Мир детства, 5 гр\Мир детсва,октябрь, 5 группа\IMG_20180428_102034.jpg"/>
          <p:cNvPicPr>
            <a:picLocks noChangeAspect="1" noChangeArrowheads="1"/>
          </p:cNvPicPr>
          <p:nvPr/>
        </p:nvPicPr>
        <p:blipFill>
          <a:blip r:embed="rId7" cstate="email"/>
          <a:srcRect/>
          <a:stretch>
            <a:fillRect/>
          </a:stretch>
        </p:blipFill>
        <p:spPr bwMode="auto">
          <a:xfrm>
            <a:off x="2000232" y="785794"/>
            <a:ext cx="2013253" cy="2214578"/>
          </a:xfrm>
          <a:prstGeom prst="rect">
            <a:avLst/>
          </a:prstGeom>
          <a:noFill/>
          <a:ln>
            <a:solidFill>
              <a:srgbClr val="FF0000"/>
            </a:solidFill>
          </a:ln>
        </p:spPr>
      </p:pic>
      <p:pic>
        <p:nvPicPr>
          <p:cNvPr id="8199" name="Picture 7" descr="G:\проект мир детства осень все\Мир детства, 5 гр\Мир детсва,октябрь, 5 группа\IMG_20181027_114225.jpg"/>
          <p:cNvPicPr>
            <a:picLocks noChangeAspect="1" noChangeArrowheads="1"/>
          </p:cNvPicPr>
          <p:nvPr/>
        </p:nvPicPr>
        <p:blipFill>
          <a:blip r:embed="rId8" cstate="email"/>
          <a:srcRect/>
          <a:stretch>
            <a:fillRect/>
          </a:stretch>
        </p:blipFill>
        <p:spPr bwMode="auto">
          <a:xfrm>
            <a:off x="3929058" y="642918"/>
            <a:ext cx="2490522" cy="2071702"/>
          </a:xfrm>
          <a:prstGeom prst="rect">
            <a:avLst/>
          </a:prstGeom>
          <a:noFill/>
          <a:ln>
            <a:solidFill>
              <a:srgbClr val="FF0000"/>
            </a:solidFill>
          </a:ln>
        </p:spPr>
      </p:pic>
      <p:sp>
        <p:nvSpPr>
          <p:cNvPr id="11" name="Прямоугольник 10"/>
          <p:cNvSpPr/>
          <p:nvPr/>
        </p:nvSpPr>
        <p:spPr>
          <a:xfrm>
            <a:off x="2571736" y="142852"/>
            <a:ext cx="1499193" cy="523220"/>
          </a:xfrm>
          <a:prstGeom prst="rect">
            <a:avLst/>
          </a:prstGeom>
        </p:spPr>
        <p:txBody>
          <a:bodyPr wrap="none">
            <a:spAutoFit/>
          </a:bodyPr>
          <a:lstStyle/>
          <a:p>
            <a:r>
              <a:rPr lang="ru-RU" sz="2800" dirty="0" smtClean="0">
                <a:solidFill>
                  <a:srgbClr val="FF3300"/>
                </a:solidFill>
                <a:latin typeface="Times New Roman" pitchFamily="18" charset="0"/>
                <a:cs typeface="Times New Roman" pitchFamily="18" charset="0"/>
              </a:rPr>
              <a:t>5 группа</a:t>
            </a:r>
            <a:endParaRPr lang="ru-RU" sz="2800" dirty="0"/>
          </a:p>
        </p:txBody>
      </p:sp>
      <p:pic>
        <p:nvPicPr>
          <p:cNvPr id="12" name="Picture 2" descr="G:\проект мир детства осень все\6 - копия (2).png"/>
          <p:cNvPicPr>
            <a:picLocks noChangeAspect="1" noChangeArrowheads="1"/>
          </p:cNvPicPr>
          <p:nvPr/>
        </p:nvPicPr>
        <p:blipFill>
          <a:blip r:embed="rId9" cstate="email"/>
          <a:srcRect/>
          <a:stretch>
            <a:fillRect/>
          </a:stretch>
        </p:blipFill>
        <p:spPr bwMode="auto">
          <a:xfrm rot="1601397">
            <a:off x="6918794" y="6063388"/>
            <a:ext cx="700540" cy="436807"/>
          </a:xfrm>
          <a:prstGeom prst="rect">
            <a:avLst/>
          </a:prstGeom>
          <a:noFill/>
        </p:spPr>
      </p:pic>
      <p:pic>
        <p:nvPicPr>
          <p:cNvPr id="1026" name="Picture 2" descr="D:\проект мир детства осень все\_110233-34.jpg"/>
          <p:cNvPicPr>
            <a:picLocks noChangeAspect="1" noChangeArrowheads="1"/>
          </p:cNvPicPr>
          <p:nvPr/>
        </p:nvPicPr>
        <p:blipFill>
          <a:blip r:embed="rId10" cstate="print"/>
          <a:srcRect/>
          <a:stretch>
            <a:fillRect/>
          </a:stretch>
        </p:blipFill>
        <p:spPr bwMode="auto">
          <a:xfrm>
            <a:off x="2714612" y="3214686"/>
            <a:ext cx="1088439" cy="10001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428596" y="285728"/>
            <a:ext cx="385762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Прогулка в осенний лес</a:t>
            </a:r>
            <a:endParaRPr kumimoji="0" lang="ru-RU" sz="14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Вот и к нам заглянула вечная странница – осень — самая красивая и живописная пора года. С приходом осени все меняется, словно художник разукрашивает природу всей гаммой красок.</a:t>
            </a:r>
            <a:endParaRPr kumimoji="0" lang="ru-RU" sz="14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Поездка в лес понравится любому ребенку, ведь на природе можно бегать, прыгать, веселиться. А среди деревьев и кустарников спрятано столько всего интересного!</a:t>
            </a:r>
            <a:endParaRPr kumimoji="0" lang="ru-RU" sz="1400" b="0" i="0" u="none" strike="noStrike" cap="none" normalizeH="0" baseline="0" dirty="0" smtClean="0">
              <a:ln>
                <a:noFill/>
              </a:ln>
              <a:solidFill>
                <a:srgbClr val="663300"/>
              </a:solidFill>
              <a:effectLst/>
              <a:latin typeface="Times New Roman" pitchFamily="18" charset="0"/>
              <a:cs typeface="Times New Roman" pitchFamily="18" charset="0"/>
            </a:endParaRPr>
          </a:p>
        </p:txBody>
      </p:sp>
      <p:pic>
        <p:nvPicPr>
          <p:cNvPr id="10242" name="Picture 2" descr="G:\проект мир детства осень все\осенний вернисаж\прогулка в осенний лес\IMG-20190914-WA0010.jpg"/>
          <p:cNvPicPr>
            <a:picLocks noChangeAspect="1" noChangeArrowheads="1"/>
          </p:cNvPicPr>
          <p:nvPr/>
        </p:nvPicPr>
        <p:blipFill>
          <a:blip r:embed="rId2" cstate="email"/>
          <a:srcRect/>
          <a:stretch>
            <a:fillRect/>
          </a:stretch>
        </p:blipFill>
        <p:spPr bwMode="auto">
          <a:xfrm>
            <a:off x="142844" y="3071810"/>
            <a:ext cx="2428866" cy="3238488"/>
          </a:xfrm>
          <a:prstGeom prst="rect">
            <a:avLst/>
          </a:prstGeom>
          <a:noFill/>
          <a:ln>
            <a:solidFill>
              <a:schemeClr val="accent2">
                <a:lumMod val="75000"/>
              </a:schemeClr>
            </a:solidFill>
          </a:ln>
        </p:spPr>
      </p:pic>
      <p:pic>
        <p:nvPicPr>
          <p:cNvPr id="10245" name="Picture 5" descr="G:\проект мир детства осень все\осенний вернисаж\прогулка в осенний лес\IMG-20190926-WA0002.jpg"/>
          <p:cNvPicPr>
            <a:picLocks noChangeAspect="1" noChangeArrowheads="1"/>
          </p:cNvPicPr>
          <p:nvPr/>
        </p:nvPicPr>
        <p:blipFill>
          <a:blip r:embed="rId3" cstate="email"/>
          <a:srcRect/>
          <a:stretch>
            <a:fillRect/>
          </a:stretch>
        </p:blipFill>
        <p:spPr bwMode="auto">
          <a:xfrm>
            <a:off x="6215074" y="3024185"/>
            <a:ext cx="2714612" cy="3619482"/>
          </a:xfrm>
          <a:prstGeom prst="rect">
            <a:avLst/>
          </a:prstGeom>
          <a:noFill/>
          <a:ln>
            <a:solidFill>
              <a:schemeClr val="accent2">
                <a:lumMod val="75000"/>
              </a:schemeClr>
            </a:solidFill>
          </a:ln>
        </p:spPr>
      </p:pic>
      <p:pic>
        <p:nvPicPr>
          <p:cNvPr id="7" name="Picture 3" descr="G:\проект мир детства осень все\осенний вернисаж\прогулка в осенний лес\IMG-20190922-WA0031.jpg"/>
          <p:cNvPicPr>
            <a:picLocks noChangeAspect="1" noChangeArrowheads="1"/>
          </p:cNvPicPr>
          <p:nvPr/>
        </p:nvPicPr>
        <p:blipFill>
          <a:blip r:embed="rId4" cstate="email"/>
          <a:srcRect/>
          <a:stretch>
            <a:fillRect/>
          </a:stretch>
        </p:blipFill>
        <p:spPr bwMode="auto">
          <a:xfrm>
            <a:off x="6429388" y="214290"/>
            <a:ext cx="2464611" cy="3286148"/>
          </a:xfrm>
          <a:prstGeom prst="rect">
            <a:avLst/>
          </a:prstGeom>
          <a:noFill/>
          <a:ln>
            <a:solidFill>
              <a:schemeClr val="accent2">
                <a:lumMod val="75000"/>
              </a:schemeClr>
            </a:solidFill>
          </a:ln>
        </p:spPr>
      </p:pic>
      <p:sp>
        <p:nvSpPr>
          <p:cNvPr id="8" name="Прямоугольник 7"/>
          <p:cNvSpPr/>
          <p:nvPr/>
        </p:nvSpPr>
        <p:spPr>
          <a:xfrm>
            <a:off x="4357686" y="214290"/>
            <a:ext cx="1499193" cy="523220"/>
          </a:xfrm>
          <a:prstGeom prst="rect">
            <a:avLst/>
          </a:prstGeom>
        </p:spPr>
        <p:txBody>
          <a:bodyPr wrap="none">
            <a:spAutoFit/>
          </a:bodyPr>
          <a:lstStyle/>
          <a:p>
            <a:r>
              <a:rPr lang="ru-RU" sz="2800" dirty="0" smtClean="0">
                <a:solidFill>
                  <a:schemeClr val="accent2">
                    <a:lumMod val="75000"/>
                  </a:schemeClr>
                </a:solidFill>
                <a:latin typeface="Times New Roman" pitchFamily="18" charset="0"/>
                <a:cs typeface="Times New Roman" pitchFamily="18" charset="0"/>
              </a:rPr>
              <a:t>6 группа</a:t>
            </a:r>
            <a:endParaRPr lang="ru-RU" sz="2800" dirty="0">
              <a:solidFill>
                <a:schemeClr val="accent2">
                  <a:lumMod val="75000"/>
                </a:schemeClr>
              </a:solidFill>
            </a:endParaRPr>
          </a:p>
        </p:txBody>
      </p:sp>
      <p:pic>
        <p:nvPicPr>
          <p:cNvPr id="10246" name="Picture 6" descr="G:\проект мир детства осень все\0_90f84_4711676e_L.png"/>
          <p:cNvPicPr>
            <a:picLocks noChangeAspect="1" noChangeArrowheads="1"/>
          </p:cNvPicPr>
          <p:nvPr/>
        </p:nvPicPr>
        <p:blipFill>
          <a:blip r:embed="rId5" cstate="email"/>
          <a:srcRect/>
          <a:stretch>
            <a:fillRect/>
          </a:stretch>
        </p:blipFill>
        <p:spPr bwMode="auto">
          <a:xfrm>
            <a:off x="4286248" y="714356"/>
            <a:ext cx="1815512" cy="2309812"/>
          </a:xfrm>
          <a:prstGeom prst="rect">
            <a:avLst/>
          </a:prstGeom>
          <a:noFill/>
        </p:spPr>
      </p:pic>
      <p:pic>
        <p:nvPicPr>
          <p:cNvPr id="10" name="Picture 4" descr="G:\проект мир детства осень все\осенний вернисаж\прогулка в осенний лес\IMG-20190923-WA0034.jpg"/>
          <p:cNvPicPr>
            <a:picLocks noChangeAspect="1" noChangeArrowheads="1"/>
          </p:cNvPicPr>
          <p:nvPr/>
        </p:nvPicPr>
        <p:blipFill>
          <a:blip r:embed="rId6" cstate="email"/>
          <a:srcRect/>
          <a:stretch>
            <a:fillRect/>
          </a:stretch>
        </p:blipFill>
        <p:spPr bwMode="auto">
          <a:xfrm>
            <a:off x="3428992" y="3000372"/>
            <a:ext cx="2643180" cy="3524240"/>
          </a:xfrm>
          <a:prstGeom prst="rect">
            <a:avLst/>
          </a:prstGeom>
          <a:noFill/>
          <a:ln>
            <a:solidFill>
              <a:schemeClr val="accent2">
                <a:lumMod val="75000"/>
              </a:schemeClr>
            </a:solidFill>
          </a:ln>
        </p:spPr>
      </p:pic>
      <p:pic>
        <p:nvPicPr>
          <p:cNvPr id="2050" name="Picture 2" descr="D:\проект мир детства осень все\s1200.jpg"/>
          <p:cNvPicPr>
            <a:picLocks noChangeAspect="1" noChangeArrowheads="1"/>
          </p:cNvPicPr>
          <p:nvPr/>
        </p:nvPicPr>
        <p:blipFill>
          <a:blip r:embed="rId7" cstate="print"/>
          <a:srcRect/>
          <a:stretch>
            <a:fillRect/>
          </a:stretch>
        </p:blipFill>
        <p:spPr bwMode="auto">
          <a:xfrm>
            <a:off x="2643174" y="5500702"/>
            <a:ext cx="757422" cy="11097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проект мир детства осень все\hinh-nen-powerpoint-voi-nhung-chiec-la-mua-thu_092723054.jpg"/>
          <p:cNvPicPr>
            <a:picLocks noChangeAspect="1" noChangeArrowheads="1"/>
          </p:cNvPicPr>
          <p:nvPr/>
        </p:nvPicPr>
        <p:blipFill>
          <a:blip r:embed="rId2" cstate="email"/>
          <a:srcRect/>
          <a:stretch>
            <a:fillRect/>
          </a:stretch>
        </p:blipFill>
        <p:spPr bwMode="auto">
          <a:xfrm>
            <a:off x="0" y="0"/>
            <a:ext cx="9144000" cy="6857999"/>
          </a:xfrm>
          <a:prstGeom prst="rect">
            <a:avLst/>
          </a:prstGeom>
          <a:noFill/>
        </p:spPr>
      </p:pic>
      <p:sp>
        <p:nvSpPr>
          <p:cNvPr id="5" name="Прямоугольник 4"/>
          <p:cNvSpPr/>
          <p:nvPr/>
        </p:nvSpPr>
        <p:spPr>
          <a:xfrm>
            <a:off x="214282" y="642918"/>
            <a:ext cx="7786742" cy="707886"/>
          </a:xfrm>
          <a:prstGeom prst="rect">
            <a:avLst/>
          </a:prstGeom>
        </p:spPr>
        <p:txBody>
          <a:bodyPr wrap="square">
            <a:spAutoFit/>
          </a:bodyPr>
          <a:lstStyle/>
          <a:p>
            <a:r>
              <a:rPr lang="ru-RU" sz="2000" b="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Вид, тип проекта: </a:t>
            </a:r>
            <a:r>
              <a:rPr lang="ru-RU" sz="2000" b="1" i="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информационно – творческий, </a:t>
            </a:r>
          </a:p>
          <a:p>
            <a:r>
              <a:rPr lang="ru-RU" sz="2000" b="1" i="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коллективный, среднесрочный</a:t>
            </a:r>
            <a:endParaRPr lang="ru-RU" sz="2000" b="1" i="1" dirty="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Прямоугольник 5"/>
          <p:cNvSpPr/>
          <p:nvPr/>
        </p:nvSpPr>
        <p:spPr>
          <a:xfrm>
            <a:off x="500034" y="1428736"/>
            <a:ext cx="6215106" cy="400110"/>
          </a:xfrm>
          <a:prstGeom prst="rect">
            <a:avLst/>
          </a:prstGeom>
        </p:spPr>
        <p:txBody>
          <a:bodyPr wrap="square">
            <a:spAutoFit/>
          </a:bodyPr>
          <a:lstStyle/>
          <a:p>
            <a:r>
              <a:rPr lang="ru-RU" sz="2000" b="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Длительность</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2000" b="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проекта: </a:t>
            </a:r>
            <a:r>
              <a:rPr lang="ru-RU" sz="2000" b="1" i="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сентябрь, октябрь, ноябрь</a:t>
            </a:r>
            <a:endParaRPr lang="ru-RU" sz="2000" b="1" i="1" dirty="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Прямоугольник 6"/>
          <p:cNvSpPr/>
          <p:nvPr/>
        </p:nvSpPr>
        <p:spPr>
          <a:xfrm>
            <a:off x="428596" y="2000240"/>
            <a:ext cx="8286808" cy="2352952"/>
          </a:xfrm>
          <a:prstGeom prst="rect">
            <a:avLst/>
          </a:prstGeom>
        </p:spPr>
        <p:txBody>
          <a:bodyPr wrap="square">
            <a:spAutoFit/>
          </a:bodyPr>
          <a:lstStyle/>
          <a:p>
            <a:pPr>
              <a:lnSpc>
                <a:spcPct val="150000"/>
              </a:lnSpc>
            </a:pPr>
            <a:r>
              <a:rPr lang="ru-RU" sz="2000" b="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Участники проекта:</a:t>
            </a:r>
          </a:p>
          <a:p>
            <a:pPr>
              <a:lnSpc>
                <a:spcPct val="150000"/>
              </a:lnSpc>
            </a:pPr>
            <a:r>
              <a:rPr lang="ru-RU" sz="2000" b="1" i="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1. Дети групп №1, №3, №4,№5, №6  КОУ «Адаптивная школа – детский сад №76»</a:t>
            </a:r>
          </a:p>
          <a:p>
            <a:pPr>
              <a:lnSpc>
                <a:spcPct val="150000"/>
              </a:lnSpc>
            </a:pPr>
            <a:r>
              <a:rPr lang="ru-RU" sz="2000" b="1" i="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2. Педагоги (воспитатели, музыкальный руководитель, специалисты)</a:t>
            </a:r>
          </a:p>
          <a:p>
            <a:pPr>
              <a:lnSpc>
                <a:spcPct val="150000"/>
              </a:lnSpc>
            </a:pPr>
            <a:r>
              <a:rPr lang="ru-RU" sz="2000" b="1" i="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3. Родители воспитанников.</a:t>
            </a:r>
            <a:endParaRPr lang="ru-RU" sz="2000" dirty="0">
              <a:solidFill>
                <a:srgbClr val="663300"/>
              </a:solidFill>
              <a:latin typeface="Times New Roman" pitchFamily="18" charset="0"/>
              <a:cs typeface="Times New Roman" pitchFamily="18" charset="0"/>
            </a:endParaRPr>
          </a:p>
        </p:txBody>
      </p:sp>
      <p:pic>
        <p:nvPicPr>
          <p:cNvPr id="8" name="Picture 2" descr="D:\Рабочий стол\проект картинки\22.png"/>
          <p:cNvPicPr>
            <a:picLocks noChangeAspect="1" noChangeArrowheads="1"/>
          </p:cNvPicPr>
          <p:nvPr/>
        </p:nvPicPr>
        <p:blipFill>
          <a:blip r:embed="rId3" cstate="email"/>
          <a:srcRect/>
          <a:stretch>
            <a:fillRect/>
          </a:stretch>
        </p:blipFill>
        <p:spPr bwMode="auto">
          <a:xfrm>
            <a:off x="6715108" y="214290"/>
            <a:ext cx="2428892" cy="1929043"/>
          </a:xfrm>
          <a:prstGeom prst="rect">
            <a:avLst/>
          </a:prstGeom>
          <a:noFill/>
        </p:spPr>
      </p:pic>
      <p:pic>
        <p:nvPicPr>
          <p:cNvPr id="2050" name="Picture 2" descr="G:\проект мир детства осень все\3.png"/>
          <p:cNvPicPr>
            <a:picLocks noChangeAspect="1" noChangeArrowheads="1"/>
          </p:cNvPicPr>
          <p:nvPr/>
        </p:nvPicPr>
        <p:blipFill>
          <a:blip r:embed="rId4" cstate="email"/>
          <a:srcRect/>
          <a:stretch>
            <a:fillRect/>
          </a:stretch>
        </p:blipFill>
        <p:spPr bwMode="auto">
          <a:xfrm>
            <a:off x="3929058" y="3929066"/>
            <a:ext cx="2857520" cy="25556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14282" y="357166"/>
            <a:ext cx="542928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663300"/>
              </a:solidFill>
              <a:latin typeface="Times New Roman" pitchFamily="18"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Торопится осень закончить дела!</a:t>
            </a:r>
            <a:b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br>
            <a: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Старательно землю дождём полила.</a:t>
            </a:r>
            <a:b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br>
            <a: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Про птиц не забыла – на юг проводила,</a:t>
            </a:r>
            <a:b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br>
            <a: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В полях и садах урожай собрала.</a:t>
            </a:r>
            <a:b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br>
            <a: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Дарила нам разные фрукты сначала,</a:t>
            </a:r>
            <a:b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br>
            <a: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Потом нас грибами она угощала,</a:t>
            </a:r>
            <a:b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br>
            <a: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Арбузами, дынями и виноградом,</a:t>
            </a:r>
            <a:b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br>
            <a: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Нам нравится осень!</a:t>
            </a:r>
            <a:b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br>
            <a:r>
              <a:rPr kumimoji="0" lang="ru-RU" sz="1400" b="0" i="1"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Мы осени рады!</a:t>
            </a:r>
            <a:endParaRPr kumimoji="0" lang="ru-RU" sz="1400" b="0" i="1"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Осень - хлопотливое время. Нужно и урожай собрать, и заготовки сделать, и порядок навести на огороде, в саду, на участке.</a:t>
            </a:r>
            <a:endParaRPr kumimoji="0" lang="ru-RU" sz="14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 Вот и ребята не отстают, принимают активное участие в трудовых делах.  Как весело сгребать шуршащие золотые монетки! Ну-ка вместе, ну-ка дружно! Нужно и розы закрыть перед заморозками, чтобы эти цветы радовали нас на следующий год. Вот и порядок на участке.</a:t>
            </a:r>
            <a:endParaRPr kumimoji="0" lang="ru-RU" sz="1400" b="0" i="0" u="none" strike="noStrike" cap="none" normalizeH="0" baseline="0" dirty="0" smtClean="0">
              <a:ln>
                <a:noFill/>
              </a:ln>
              <a:solidFill>
                <a:srgbClr val="663300"/>
              </a:solidFill>
              <a:effectLst/>
              <a:latin typeface="Times New Roman" pitchFamily="18" charset="0"/>
              <a:cs typeface="Times New Roman" pitchFamily="18" charset="0"/>
            </a:endParaRPr>
          </a:p>
        </p:txBody>
      </p:sp>
      <p:pic>
        <p:nvPicPr>
          <p:cNvPr id="31746" name="Picture 2" descr="G:\проект мир детства осень все\проект 4 гр осень\ноябрь\IMG_20191003_114447.jpg"/>
          <p:cNvPicPr>
            <a:picLocks noChangeAspect="1" noChangeArrowheads="1"/>
          </p:cNvPicPr>
          <p:nvPr/>
        </p:nvPicPr>
        <p:blipFill>
          <a:blip r:embed="rId2" cstate="email"/>
          <a:srcRect/>
          <a:stretch>
            <a:fillRect/>
          </a:stretch>
        </p:blipFill>
        <p:spPr bwMode="auto">
          <a:xfrm>
            <a:off x="285720" y="4214818"/>
            <a:ext cx="2857520" cy="2000264"/>
          </a:xfrm>
          <a:prstGeom prst="rect">
            <a:avLst/>
          </a:prstGeom>
          <a:noFill/>
          <a:ln>
            <a:solidFill>
              <a:srgbClr val="CC3300"/>
            </a:solidFill>
          </a:ln>
        </p:spPr>
      </p:pic>
      <p:pic>
        <p:nvPicPr>
          <p:cNvPr id="31747" name="Picture 3" descr="G:\проект мир детства осень все\проект 4 гр осень\ноябрь\IMG_20191011_114841.jpg"/>
          <p:cNvPicPr>
            <a:picLocks noChangeAspect="1" noChangeArrowheads="1"/>
          </p:cNvPicPr>
          <p:nvPr/>
        </p:nvPicPr>
        <p:blipFill>
          <a:blip r:embed="rId3" cstate="email"/>
          <a:srcRect/>
          <a:stretch>
            <a:fillRect/>
          </a:stretch>
        </p:blipFill>
        <p:spPr bwMode="auto">
          <a:xfrm>
            <a:off x="6215074" y="214291"/>
            <a:ext cx="2570115" cy="2071702"/>
          </a:xfrm>
          <a:prstGeom prst="rect">
            <a:avLst/>
          </a:prstGeom>
          <a:noFill/>
          <a:ln>
            <a:solidFill>
              <a:srgbClr val="CC3300"/>
            </a:solidFill>
          </a:ln>
        </p:spPr>
      </p:pic>
      <p:pic>
        <p:nvPicPr>
          <p:cNvPr id="31749" name="Picture 5" descr="G:\проект мир детства осень все\проект 4 гр осень\ноябрь\IMG_20191003_114738.jpg"/>
          <p:cNvPicPr>
            <a:picLocks noChangeAspect="1" noChangeArrowheads="1"/>
          </p:cNvPicPr>
          <p:nvPr/>
        </p:nvPicPr>
        <p:blipFill>
          <a:blip r:embed="rId4" cstate="email"/>
          <a:srcRect/>
          <a:stretch>
            <a:fillRect/>
          </a:stretch>
        </p:blipFill>
        <p:spPr bwMode="auto">
          <a:xfrm>
            <a:off x="5786446" y="2285992"/>
            <a:ext cx="2643206" cy="2023548"/>
          </a:xfrm>
          <a:prstGeom prst="rect">
            <a:avLst/>
          </a:prstGeom>
          <a:noFill/>
          <a:ln>
            <a:solidFill>
              <a:srgbClr val="CC3300"/>
            </a:solidFill>
          </a:ln>
        </p:spPr>
      </p:pic>
      <p:pic>
        <p:nvPicPr>
          <p:cNvPr id="7" name="Picture 4" descr="G:\проект мир детства осень все\проект 4 гр осень\ноябрь\IMG-20191106-WA0015.jpg"/>
          <p:cNvPicPr>
            <a:picLocks noChangeAspect="1" noChangeArrowheads="1"/>
          </p:cNvPicPr>
          <p:nvPr/>
        </p:nvPicPr>
        <p:blipFill>
          <a:blip r:embed="rId5" cstate="email"/>
          <a:srcRect/>
          <a:stretch>
            <a:fillRect/>
          </a:stretch>
        </p:blipFill>
        <p:spPr bwMode="auto">
          <a:xfrm>
            <a:off x="3428992" y="4500570"/>
            <a:ext cx="2714644" cy="2143140"/>
          </a:xfrm>
          <a:prstGeom prst="rect">
            <a:avLst/>
          </a:prstGeom>
          <a:noFill/>
          <a:ln>
            <a:solidFill>
              <a:srgbClr val="CC3300"/>
            </a:solidFill>
          </a:ln>
        </p:spPr>
      </p:pic>
      <p:pic>
        <p:nvPicPr>
          <p:cNvPr id="31750" name="Picture 6" descr="G:\проект мир детства осень все\проект 4 гр осень\ноябрь\IMG_20191011_114655.jpg"/>
          <p:cNvPicPr>
            <a:picLocks noChangeAspect="1" noChangeArrowheads="1"/>
          </p:cNvPicPr>
          <p:nvPr/>
        </p:nvPicPr>
        <p:blipFill>
          <a:blip r:embed="rId6" cstate="email"/>
          <a:srcRect/>
          <a:stretch>
            <a:fillRect/>
          </a:stretch>
        </p:blipFill>
        <p:spPr bwMode="auto">
          <a:xfrm>
            <a:off x="6643702" y="4563228"/>
            <a:ext cx="2071702" cy="1944409"/>
          </a:xfrm>
          <a:prstGeom prst="rect">
            <a:avLst/>
          </a:prstGeom>
          <a:noFill/>
          <a:ln>
            <a:solidFill>
              <a:srgbClr val="CC3300"/>
            </a:solidFill>
          </a:ln>
        </p:spPr>
      </p:pic>
      <p:pic>
        <p:nvPicPr>
          <p:cNvPr id="31751" name="Picture 7" descr="G:\проект мир детства осень все\ffefaec4cb06a174c59a5434af91b.jpg"/>
          <p:cNvPicPr>
            <a:picLocks noChangeAspect="1" noChangeArrowheads="1"/>
          </p:cNvPicPr>
          <p:nvPr/>
        </p:nvPicPr>
        <p:blipFill>
          <a:blip r:embed="rId7" cstate="email"/>
          <a:srcRect/>
          <a:stretch>
            <a:fillRect/>
          </a:stretch>
        </p:blipFill>
        <p:spPr bwMode="auto">
          <a:xfrm>
            <a:off x="3786182" y="785794"/>
            <a:ext cx="1414335" cy="1838319"/>
          </a:xfrm>
          <a:prstGeom prst="rect">
            <a:avLst/>
          </a:prstGeom>
          <a:noFill/>
        </p:spPr>
      </p:pic>
      <p:pic>
        <p:nvPicPr>
          <p:cNvPr id="31752" name="Picture 8" descr="G:\проект мир детства осень все\6 - копия.png"/>
          <p:cNvPicPr>
            <a:picLocks noChangeAspect="1" noChangeArrowheads="1"/>
          </p:cNvPicPr>
          <p:nvPr/>
        </p:nvPicPr>
        <p:blipFill>
          <a:blip r:embed="rId8"/>
          <a:srcRect/>
          <a:stretch>
            <a:fillRect/>
          </a:stretch>
        </p:blipFill>
        <p:spPr bwMode="auto">
          <a:xfrm rot="15246056">
            <a:off x="5288852" y="3947139"/>
            <a:ext cx="357190" cy="423356"/>
          </a:xfrm>
          <a:prstGeom prst="rect">
            <a:avLst/>
          </a:prstGeom>
          <a:noFill/>
        </p:spPr>
      </p:pic>
      <p:pic>
        <p:nvPicPr>
          <p:cNvPr id="31753" name="Picture 9" descr="G:\проект мир детства осень все\6 - копия.png"/>
          <p:cNvPicPr>
            <a:picLocks noChangeAspect="1" noChangeArrowheads="1"/>
          </p:cNvPicPr>
          <p:nvPr/>
        </p:nvPicPr>
        <p:blipFill>
          <a:blip r:embed="rId8"/>
          <a:srcRect/>
          <a:stretch>
            <a:fillRect/>
          </a:stretch>
        </p:blipFill>
        <p:spPr bwMode="auto">
          <a:xfrm>
            <a:off x="4214810" y="3929066"/>
            <a:ext cx="428628" cy="419100"/>
          </a:xfrm>
          <a:prstGeom prst="rect">
            <a:avLst/>
          </a:prstGeom>
          <a:noFill/>
        </p:spPr>
      </p:pic>
      <p:pic>
        <p:nvPicPr>
          <p:cNvPr id="31754" name="Picture 10" descr="G:\проект мир детства осень все\6 - копия.png"/>
          <p:cNvPicPr>
            <a:picLocks noChangeAspect="1" noChangeArrowheads="1"/>
          </p:cNvPicPr>
          <p:nvPr/>
        </p:nvPicPr>
        <p:blipFill>
          <a:blip r:embed="rId8"/>
          <a:srcRect/>
          <a:stretch>
            <a:fillRect/>
          </a:stretch>
        </p:blipFill>
        <p:spPr bwMode="auto">
          <a:xfrm>
            <a:off x="3286116" y="1500174"/>
            <a:ext cx="276225" cy="419100"/>
          </a:xfrm>
          <a:prstGeom prst="rect">
            <a:avLst/>
          </a:prstGeom>
          <a:noFill/>
        </p:spPr>
      </p:pic>
      <p:sp>
        <p:nvSpPr>
          <p:cNvPr id="13" name="Прямоугольник 12"/>
          <p:cNvSpPr/>
          <p:nvPr/>
        </p:nvSpPr>
        <p:spPr>
          <a:xfrm>
            <a:off x="714348" y="6215082"/>
            <a:ext cx="1499193" cy="523220"/>
          </a:xfrm>
          <a:prstGeom prst="rect">
            <a:avLst/>
          </a:prstGeom>
        </p:spPr>
        <p:txBody>
          <a:bodyPr wrap="none">
            <a:spAutoFit/>
          </a:bodyPr>
          <a:lstStyle/>
          <a:p>
            <a:r>
              <a:rPr lang="ru-RU" sz="2800" dirty="0" smtClean="0">
                <a:solidFill>
                  <a:srgbClr val="FF3300"/>
                </a:solidFill>
                <a:latin typeface="Times New Roman" pitchFamily="18" charset="0"/>
                <a:cs typeface="Times New Roman" pitchFamily="18" charset="0"/>
              </a:rPr>
              <a:t>4 группа</a:t>
            </a:r>
            <a:endParaRPr lang="ru-RU" sz="2800" dirty="0"/>
          </a:p>
        </p:txBody>
      </p:sp>
      <p:sp>
        <p:nvSpPr>
          <p:cNvPr id="15" name="Прямоугольник 14"/>
          <p:cNvSpPr/>
          <p:nvPr/>
        </p:nvSpPr>
        <p:spPr>
          <a:xfrm>
            <a:off x="285720" y="214290"/>
            <a:ext cx="5857916" cy="369332"/>
          </a:xfrm>
          <a:prstGeom prst="rect">
            <a:avLst/>
          </a:prstGeom>
        </p:spPr>
        <p:txBody>
          <a:bodyPr wrap="square">
            <a:spAutoFit/>
          </a:bodyPr>
          <a:lstStyle/>
          <a:p>
            <a:r>
              <a:rPr lang="ru-RU" b="1" dirty="0" smtClean="0">
                <a:solidFill>
                  <a:srgbClr val="663300"/>
                </a:solidFill>
                <a:latin typeface="Times New Roman" pitchFamily="18" charset="0"/>
                <a:ea typeface="Times New Roman" pitchFamily="18" charset="0"/>
                <a:cs typeface="Times New Roman" pitchFamily="18" charset="0"/>
              </a:rPr>
              <a:t>3.Благоустройство участка «Наш участок лучше всех»</a:t>
            </a:r>
            <a:endParaRPr lang="ru-RU"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G:\проект мир детства осень все\мир детства 1 гр\наш участок(2)\IMG-20191114-WA0028.jpg"/>
          <p:cNvPicPr>
            <a:picLocks noChangeAspect="1" noChangeArrowheads="1"/>
          </p:cNvPicPr>
          <p:nvPr/>
        </p:nvPicPr>
        <p:blipFill>
          <a:blip r:embed="rId2" cstate="email"/>
          <a:srcRect/>
          <a:stretch>
            <a:fillRect/>
          </a:stretch>
        </p:blipFill>
        <p:spPr bwMode="auto">
          <a:xfrm>
            <a:off x="214282" y="357166"/>
            <a:ext cx="2714644" cy="2071683"/>
          </a:xfrm>
          <a:prstGeom prst="rect">
            <a:avLst/>
          </a:prstGeom>
          <a:noFill/>
          <a:ln>
            <a:solidFill>
              <a:srgbClr val="FF0000"/>
            </a:solidFill>
          </a:ln>
        </p:spPr>
      </p:pic>
      <p:pic>
        <p:nvPicPr>
          <p:cNvPr id="33797" name="Picture 5" descr="G:\проект мир детства осень все\мир детства 1 гр\наш участок(2)\IMG-20191114-WA0042.jpg"/>
          <p:cNvPicPr>
            <a:picLocks noChangeAspect="1" noChangeArrowheads="1"/>
          </p:cNvPicPr>
          <p:nvPr/>
        </p:nvPicPr>
        <p:blipFill>
          <a:blip r:embed="rId3" cstate="email"/>
          <a:srcRect/>
          <a:stretch>
            <a:fillRect/>
          </a:stretch>
        </p:blipFill>
        <p:spPr bwMode="auto">
          <a:xfrm>
            <a:off x="5786446" y="4286256"/>
            <a:ext cx="3000396" cy="2214578"/>
          </a:xfrm>
          <a:prstGeom prst="rect">
            <a:avLst/>
          </a:prstGeom>
          <a:noFill/>
          <a:ln>
            <a:solidFill>
              <a:srgbClr val="FF0000"/>
            </a:solidFill>
          </a:ln>
        </p:spPr>
      </p:pic>
      <p:pic>
        <p:nvPicPr>
          <p:cNvPr id="33798" name="Picture 6" descr="G:\проект мир детства осень все\мир детства 1 гр\наш участок(2)\IMG-20191114-WA0036.jpg"/>
          <p:cNvPicPr>
            <a:picLocks noChangeAspect="1" noChangeArrowheads="1"/>
          </p:cNvPicPr>
          <p:nvPr/>
        </p:nvPicPr>
        <p:blipFill>
          <a:blip r:embed="rId4" cstate="email"/>
          <a:srcRect/>
          <a:stretch>
            <a:fillRect/>
          </a:stretch>
        </p:blipFill>
        <p:spPr bwMode="auto">
          <a:xfrm>
            <a:off x="6143636" y="1928802"/>
            <a:ext cx="2791611" cy="2071683"/>
          </a:xfrm>
          <a:prstGeom prst="rect">
            <a:avLst/>
          </a:prstGeom>
          <a:noFill/>
          <a:ln>
            <a:solidFill>
              <a:srgbClr val="FF0000"/>
            </a:solidFill>
          </a:ln>
        </p:spPr>
      </p:pic>
      <p:pic>
        <p:nvPicPr>
          <p:cNvPr id="33799" name="Picture 7" descr="G:\проект мир детства осень все\мир детства 1 гр\наш участок(2)\IMG-20191114-WA0044.jpg"/>
          <p:cNvPicPr>
            <a:picLocks noChangeAspect="1" noChangeArrowheads="1"/>
          </p:cNvPicPr>
          <p:nvPr/>
        </p:nvPicPr>
        <p:blipFill>
          <a:blip r:embed="rId5" cstate="email"/>
          <a:srcRect/>
          <a:stretch>
            <a:fillRect/>
          </a:stretch>
        </p:blipFill>
        <p:spPr bwMode="auto">
          <a:xfrm>
            <a:off x="2500298" y="4214818"/>
            <a:ext cx="3000396" cy="2286002"/>
          </a:xfrm>
          <a:prstGeom prst="rect">
            <a:avLst/>
          </a:prstGeom>
          <a:noFill/>
          <a:ln>
            <a:solidFill>
              <a:srgbClr val="FF0000"/>
            </a:solidFill>
          </a:ln>
        </p:spPr>
      </p:pic>
      <p:pic>
        <p:nvPicPr>
          <p:cNvPr id="9" name="Picture 2" descr="G:\проект мир детства осень все\мир детства 1 гр\наш участок(2)\IMG-20191114-WA0040.jpg"/>
          <p:cNvPicPr>
            <a:picLocks noChangeAspect="1" noChangeArrowheads="1"/>
          </p:cNvPicPr>
          <p:nvPr/>
        </p:nvPicPr>
        <p:blipFill>
          <a:blip r:embed="rId6" cstate="email"/>
          <a:srcRect/>
          <a:stretch>
            <a:fillRect/>
          </a:stretch>
        </p:blipFill>
        <p:spPr bwMode="auto">
          <a:xfrm>
            <a:off x="3357554" y="1643050"/>
            <a:ext cx="2928958" cy="2071702"/>
          </a:xfrm>
          <a:prstGeom prst="rect">
            <a:avLst/>
          </a:prstGeom>
          <a:noFill/>
          <a:ln>
            <a:solidFill>
              <a:srgbClr val="FF0000"/>
            </a:solidFill>
          </a:ln>
        </p:spPr>
      </p:pic>
      <p:pic>
        <p:nvPicPr>
          <p:cNvPr id="10" name="Picture 4" descr="G:\проект мир детства осень все\мир детства 1 гр\наш участок(2)\IMG-20191114-WA0032.jpg"/>
          <p:cNvPicPr>
            <a:picLocks noChangeAspect="1" noChangeArrowheads="1"/>
          </p:cNvPicPr>
          <p:nvPr/>
        </p:nvPicPr>
        <p:blipFill>
          <a:blip r:embed="rId7" cstate="email"/>
          <a:srcRect/>
          <a:stretch>
            <a:fillRect/>
          </a:stretch>
        </p:blipFill>
        <p:spPr bwMode="auto">
          <a:xfrm>
            <a:off x="285721" y="2571744"/>
            <a:ext cx="3000396" cy="2151212"/>
          </a:xfrm>
          <a:prstGeom prst="rect">
            <a:avLst/>
          </a:prstGeom>
          <a:noFill/>
          <a:ln>
            <a:solidFill>
              <a:srgbClr val="FF0000"/>
            </a:solidFill>
          </a:ln>
        </p:spPr>
      </p:pic>
      <p:sp>
        <p:nvSpPr>
          <p:cNvPr id="11" name="Прямоугольник 10"/>
          <p:cNvSpPr/>
          <p:nvPr/>
        </p:nvSpPr>
        <p:spPr>
          <a:xfrm>
            <a:off x="214282" y="6143644"/>
            <a:ext cx="1499193" cy="523220"/>
          </a:xfrm>
          <a:prstGeom prst="rect">
            <a:avLst/>
          </a:prstGeom>
        </p:spPr>
        <p:txBody>
          <a:bodyPr wrap="none">
            <a:spAutoFit/>
          </a:bodyPr>
          <a:lstStyle/>
          <a:p>
            <a:r>
              <a:rPr lang="ru-RU" sz="2800" dirty="0" smtClean="0">
                <a:solidFill>
                  <a:srgbClr val="FF3300"/>
                </a:solidFill>
                <a:latin typeface="Times New Roman" pitchFamily="18" charset="0"/>
                <a:cs typeface="Times New Roman" pitchFamily="18" charset="0"/>
              </a:rPr>
              <a:t>1 группа</a:t>
            </a:r>
            <a:endParaRPr lang="ru-RU" sz="2800" dirty="0"/>
          </a:p>
        </p:txBody>
      </p:sp>
      <p:sp>
        <p:nvSpPr>
          <p:cNvPr id="33800" name="Rectangle 8"/>
          <p:cNvSpPr>
            <a:spLocks noChangeArrowheads="1"/>
          </p:cNvSpPr>
          <p:nvPr/>
        </p:nvSpPr>
        <p:spPr bwMode="auto">
          <a:xfrm>
            <a:off x="3643306" y="0"/>
            <a:ext cx="521497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Уборка нашего участка- это прекрасный способ проявить наше желание жить в красивом мире, всем вместе пообщаться на открытом воздухе в осенний денёк, ведь порядок должен быть как в человеке, так и вокруг него.</a:t>
            </a:r>
            <a:endParaRPr kumimoji="0" lang="ru-RU" sz="14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И как приятно, проведя уборку, смотреть на мир, который стал ещё красивее благодаря нашим стараниям.</a:t>
            </a:r>
            <a:endParaRPr kumimoji="0" lang="ru-RU" sz="1400" b="0" i="0" u="none" strike="noStrike" cap="none" normalizeH="0" baseline="0" dirty="0" smtClean="0">
              <a:ln>
                <a:noFill/>
              </a:ln>
              <a:solidFill>
                <a:srgbClr val="663300"/>
              </a:solidFill>
              <a:effectLst/>
              <a:latin typeface="Times New Roman" pitchFamily="18" charset="0"/>
              <a:cs typeface="Times New Roman" pitchFamily="18" charset="0"/>
            </a:endParaRPr>
          </a:p>
        </p:txBody>
      </p:sp>
      <p:pic>
        <p:nvPicPr>
          <p:cNvPr id="13" name="Picture 5" descr="D:\Рабочий стол\проект картинки\iGAL4V7B6.jpg"/>
          <p:cNvPicPr>
            <a:picLocks noChangeAspect="1" noChangeArrowheads="1"/>
          </p:cNvPicPr>
          <p:nvPr/>
        </p:nvPicPr>
        <p:blipFill>
          <a:blip r:embed="rId8" cstate="email"/>
          <a:srcRect/>
          <a:stretch>
            <a:fillRect/>
          </a:stretch>
        </p:blipFill>
        <p:spPr bwMode="auto">
          <a:xfrm>
            <a:off x="1000100" y="5000636"/>
            <a:ext cx="1285884" cy="128588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долги Масалыкиной О.Н\Новости ноябрь фото\i (24).jpg"/>
          <p:cNvPicPr>
            <a:picLocks noChangeAspect="1" noChangeArrowheads="1"/>
          </p:cNvPicPr>
          <p:nvPr/>
        </p:nvPicPr>
        <p:blipFill>
          <a:blip r:embed="rId2" cstate="email"/>
          <a:srcRect/>
          <a:stretch>
            <a:fillRect/>
          </a:stretch>
        </p:blipFill>
        <p:spPr bwMode="auto">
          <a:xfrm>
            <a:off x="357158" y="2714620"/>
            <a:ext cx="2129402" cy="1785950"/>
          </a:xfrm>
          <a:prstGeom prst="rect">
            <a:avLst/>
          </a:prstGeom>
          <a:noFill/>
          <a:ln>
            <a:solidFill>
              <a:schemeClr val="accent6">
                <a:lumMod val="50000"/>
              </a:schemeClr>
            </a:solidFill>
          </a:ln>
        </p:spPr>
      </p:pic>
      <p:pic>
        <p:nvPicPr>
          <p:cNvPr id="1027" name="Picture 3" descr="D:\долги Масалыкиной О.Н\Новости ноябрь фото\i (25).jpg"/>
          <p:cNvPicPr>
            <a:picLocks noChangeAspect="1" noChangeArrowheads="1"/>
          </p:cNvPicPr>
          <p:nvPr/>
        </p:nvPicPr>
        <p:blipFill>
          <a:blip r:embed="rId3" cstate="email"/>
          <a:srcRect/>
          <a:stretch>
            <a:fillRect/>
          </a:stretch>
        </p:blipFill>
        <p:spPr bwMode="auto">
          <a:xfrm>
            <a:off x="3000364" y="2857496"/>
            <a:ext cx="2407725" cy="1857388"/>
          </a:xfrm>
          <a:prstGeom prst="rect">
            <a:avLst/>
          </a:prstGeom>
          <a:noFill/>
          <a:ln>
            <a:solidFill>
              <a:schemeClr val="accent6">
                <a:lumMod val="50000"/>
              </a:schemeClr>
            </a:solidFill>
          </a:ln>
        </p:spPr>
      </p:pic>
      <p:pic>
        <p:nvPicPr>
          <p:cNvPr id="1028" name="Picture 4" descr="D:\долги Масалыкиной О.Н\Новости ноябрь фото\i (26).jpg"/>
          <p:cNvPicPr>
            <a:picLocks noChangeAspect="1" noChangeArrowheads="1"/>
          </p:cNvPicPr>
          <p:nvPr/>
        </p:nvPicPr>
        <p:blipFill>
          <a:blip r:embed="rId4" cstate="email"/>
          <a:srcRect/>
          <a:stretch>
            <a:fillRect/>
          </a:stretch>
        </p:blipFill>
        <p:spPr bwMode="auto">
          <a:xfrm>
            <a:off x="428596" y="4714884"/>
            <a:ext cx="2428892" cy="1873717"/>
          </a:xfrm>
          <a:prstGeom prst="rect">
            <a:avLst/>
          </a:prstGeom>
          <a:noFill/>
          <a:ln>
            <a:solidFill>
              <a:schemeClr val="accent6">
                <a:lumMod val="50000"/>
              </a:schemeClr>
            </a:solidFill>
          </a:ln>
        </p:spPr>
      </p:pic>
      <p:pic>
        <p:nvPicPr>
          <p:cNvPr id="1029" name="Picture 5" descr="D:\долги Масалыкиной О.Н\Новости ноябрь фото\i (27).jpg"/>
          <p:cNvPicPr>
            <a:picLocks noChangeAspect="1" noChangeArrowheads="1"/>
          </p:cNvPicPr>
          <p:nvPr/>
        </p:nvPicPr>
        <p:blipFill>
          <a:blip r:embed="rId5" cstate="email"/>
          <a:srcRect/>
          <a:stretch>
            <a:fillRect/>
          </a:stretch>
        </p:blipFill>
        <p:spPr bwMode="auto">
          <a:xfrm>
            <a:off x="357159" y="642919"/>
            <a:ext cx="2215886" cy="1785950"/>
          </a:xfrm>
          <a:prstGeom prst="rect">
            <a:avLst/>
          </a:prstGeom>
          <a:noFill/>
          <a:ln>
            <a:solidFill>
              <a:schemeClr val="accent6">
                <a:lumMod val="50000"/>
              </a:schemeClr>
            </a:solidFill>
          </a:ln>
        </p:spPr>
      </p:pic>
      <p:pic>
        <p:nvPicPr>
          <p:cNvPr id="1030" name="Picture 6" descr="D:\долги Масалыкиной О.Н\Новости ноябрь фото\i (28).jpg"/>
          <p:cNvPicPr>
            <a:picLocks noChangeAspect="1" noChangeArrowheads="1"/>
          </p:cNvPicPr>
          <p:nvPr/>
        </p:nvPicPr>
        <p:blipFill>
          <a:blip r:embed="rId6" cstate="email"/>
          <a:srcRect/>
          <a:stretch>
            <a:fillRect/>
          </a:stretch>
        </p:blipFill>
        <p:spPr bwMode="auto">
          <a:xfrm>
            <a:off x="3643306" y="4786322"/>
            <a:ext cx="2286016" cy="1857388"/>
          </a:xfrm>
          <a:prstGeom prst="rect">
            <a:avLst/>
          </a:prstGeom>
          <a:noFill/>
          <a:ln>
            <a:solidFill>
              <a:schemeClr val="accent6">
                <a:lumMod val="50000"/>
              </a:schemeClr>
            </a:solidFill>
          </a:ln>
        </p:spPr>
      </p:pic>
      <p:pic>
        <p:nvPicPr>
          <p:cNvPr id="1031" name="Picture 7" descr="D:\долги Масалыкиной О.Н\Новости ноябрь фото\i (29).jpg"/>
          <p:cNvPicPr>
            <a:picLocks noChangeAspect="1" noChangeArrowheads="1"/>
          </p:cNvPicPr>
          <p:nvPr/>
        </p:nvPicPr>
        <p:blipFill>
          <a:blip r:embed="rId7" cstate="email"/>
          <a:srcRect/>
          <a:stretch>
            <a:fillRect/>
          </a:stretch>
        </p:blipFill>
        <p:spPr bwMode="auto">
          <a:xfrm>
            <a:off x="6786578" y="4857760"/>
            <a:ext cx="2128711" cy="1771035"/>
          </a:xfrm>
          <a:prstGeom prst="rect">
            <a:avLst/>
          </a:prstGeom>
          <a:noFill/>
          <a:ln>
            <a:solidFill>
              <a:schemeClr val="accent6">
                <a:lumMod val="50000"/>
              </a:schemeClr>
            </a:solidFill>
          </a:ln>
        </p:spPr>
      </p:pic>
      <p:pic>
        <p:nvPicPr>
          <p:cNvPr id="10" name="Picture 2" descr="G:\проект мир детства осень все\мир детства\фото с родителями\на участке автоманова.jpg"/>
          <p:cNvPicPr>
            <a:picLocks noChangeAspect="1" noChangeArrowheads="1"/>
          </p:cNvPicPr>
          <p:nvPr/>
        </p:nvPicPr>
        <p:blipFill>
          <a:blip r:embed="rId8" cstate="email"/>
          <a:srcRect/>
          <a:stretch>
            <a:fillRect/>
          </a:stretch>
        </p:blipFill>
        <p:spPr bwMode="auto">
          <a:xfrm>
            <a:off x="7000892" y="214290"/>
            <a:ext cx="1821668" cy="2714644"/>
          </a:xfrm>
          <a:prstGeom prst="rect">
            <a:avLst/>
          </a:prstGeom>
          <a:noFill/>
          <a:ln>
            <a:solidFill>
              <a:schemeClr val="accent6">
                <a:lumMod val="50000"/>
              </a:schemeClr>
            </a:solidFill>
          </a:ln>
        </p:spPr>
      </p:pic>
      <p:pic>
        <p:nvPicPr>
          <p:cNvPr id="11" name="Picture 8" descr="D:\долги Масалыкиной О.Н\Новости ноябрь фото\i (30).jpg"/>
          <p:cNvPicPr>
            <a:picLocks noChangeAspect="1" noChangeArrowheads="1"/>
          </p:cNvPicPr>
          <p:nvPr/>
        </p:nvPicPr>
        <p:blipFill>
          <a:blip r:embed="rId9" cstate="email"/>
          <a:srcRect/>
          <a:stretch>
            <a:fillRect/>
          </a:stretch>
        </p:blipFill>
        <p:spPr bwMode="auto">
          <a:xfrm>
            <a:off x="6500827" y="2928934"/>
            <a:ext cx="2214578" cy="1740113"/>
          </a:xfrm>
          <a:prstGeom prst="rect">
            <a:avLst/>
          </a:prstGeom>
          <a:noFill/>
          <a:ln>
            <a:solidFill>
              <a:schemeClr val="accent6">
                <a:lumMod val="50000"/>
              </a:schemeClr>
            </a:solidFill>
          </a:ln>
        </p:spPr>
      </p:pic>
      <p:sp>
        <p:nvSpPr>
          <p:cNvPr id="12" name="Прямоугольник 11"/>
          <p:cNvSpPr/>
          <p:nvPr/>
        </p:nvSpPr>
        <p:spPr>
          <a:xfrm>
            <a:off x="857224" y="0"/>
            <a:ext cx="1409425" cy="523220"/>
          </a:xfrm>
          <a:prstGeom prst="rect">
            <a:avLst/>
          </a:prstGeom>
        </p:spPr>
        <p:txBody>
          <a:bodyPr wrap="none">
            <a:spAutoFit/>
          </a:bodyPr>
          <a:lstStyle/>
          <a:p>
            <a:r>
              <a:rPr lang="ru-RU" sz="2800" dirty="0" smtClean="0">
                <a:solidFill>
                  <a:schemeClr val="accent6">
                    <a:lumMod val="75000"/>
                  </a:schemeClr>
                </a:solidFill>
                <a:latin typeface="Times New Roman" pitchFamily="18" charset="0"/>
                <a:cs typeface="Times New Roman" pitchFamily="18" charset="0"/>
              </a:rPr>
              <a:t>3группа</a:t>
            </a:r>
            <a:endParaRPr lang="ru-RU" sz="2800" dirty="0">
              <a:solidFill>
                <a:schemeClr val="accent6">
                  <a:lumMod val="75000"/>
                </a:schemeClr>
              </a:solidFill>
            </a:endParaRPr>
          </a:p>
        </p:txBody>
      </p:sp>
      <p:sp>
        <p:nvSpPr>
          <p:cNvPr id="1034" name="Rectangle 10"/>
          <p:cNvSpPr>
            <a:spLocks noChangeArrowheads="1"/>
          </p:cNvSpPr>
          <p:nvPr/>
        </p:nvSpPr>
        <p:spPr bwMode="auto">
          <a:xfrm>
            <a:off x="2857488" y="142852"/>
            <a:ext cx="37147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Вот и наступил последний осенний месяц. Но нашим детям не страшны ни первый снежок, ни легкий </a:t>
            </a:r>
            <a:r>
              <a:rPr kumimoji="0" lang="ru-RU" sz="1400" b="0" i="0" u="none" strike="noStrike" cap="none" normalizeH="0" baseline="0" err="1" smtClean="0">
                <a:ln>
                  <a:noFill/>
                </a:ln>
                <a:solidFill>
                  <a:schemeClr val="accent6">
                    <a:lumMod val="50000"/>
                  </a:schemeClr>
                </a:solidFill>
                <a:effectLst/>
                <a:latin typeface="Times New Roman" pitchFamily="18" charset="0"/>
                <a:ea typeface="Calibri" pitchFamily="34" charset="0"/>
                <a:cs typeface="Times New Roman" pitchFamily="18" charset="0"/>
              </a:rPr>
              <a:t>морозец</a:t>
            </a:r>
            <a:r>
              <a:rPr kumimoji="0" lang="ru-RU" sz="1400" b="0" i="0" u="none" strike="noStrike" cap="none" normalizeH="0" baseline="0" smtClean="0">
                <a:ln>
                  <a:noFill/>
                </a:ln>
                <a:solidFill>
                  <a:schemeClr val="accent6">
                    <a:lumMod val="50000"/>
                  </a:schemeClr>
                </a:solidFill>
                <a:effectLst/>
                <a:latin typeface="Times New Roman" pitchFamily="18" charset="0"/>
                <a:ea typeface="Calibri" pitchFamily="34" charset="0"/>
                <a:cs typeface="Times New Roman" pitchFamily="18" charset="0"/>
              </a:rPr>
              <a:t>! Как </a:t>
            </a:r>
            <a:r>
              <a:rPr kumimoji="0" lang="ru-RU" sz="1400" b="0"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можно стоять в стороне, когда на любимом участке столько незаконченных дел?!</a:t>
            </a:r>
            <a:endParaRPr kumimoji="0" lang="ru-RU" sz="1400" b="0" i="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Наши ребята всегда рады помочь взрослым, ведь разнообразный труд в природе развивает наблюдательность, пытливость, интерес к объектам природы, уважение к труду взрослых.</a:t>
            </a:r>
            <a:endParaRPr kumimoji="0" lang="ru-RU" sz="1400" b="0" i="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Уверены, что наши ребята вырастут добрыми, трудолюбивыми и отзывчивыми!</a:t>
            </a:r>
            <a:endParaRPr kumimoji="0" lang="ru-RU" sz="1400" b="0" i="0"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p:txBody>
      </p:sp>
      <p:pic>
        <p:nvPicPr>
          <p:cNvPr id="1035" name="Picture 11" descr="D:\проект мир детства осень все\125169326_105900630_55L.png"/>
          <p:cNvPicPr>
            <a:picLocks noChangeAspect="1" noChangeArrowheads="1"/>
          </p:cNvPicPr>
          <p:nvPr/>
        </p:nvPicPr>
        <p:blipFill>
          <a:blip r:embed="rId10" cstate="print"/>
          <a:srcRect/>
          <a:stretch>
            <a:fillRect/>
          </a:stretch>
        </p:blipFill>
        <p:spPr bwMode="auto">
          <a:xfrm>
            <a:off x="5429256" y="4357694"/>
            <a:ext cx="1206500" cy="828675"/>
          </a:xfrm>
          <a:prstGeom prst="rect">
            <a:avLst/>
          </a:prstGeom>
          <a:noFill/>
        </p:spPr>
      </p:pic>
      <p:pic>
        <p:nvPicPr>
          <p:cNvPr id="15" name="Picture 9" descr="G:\проект мир детства осень все\6 - копия.png"/>
          <p:cNvPicPr>
            <a:picLocks noChangeAspect="1" noChangeArrowheads="1"/>
          </p:cNvPicPr>
          <p:nvPr/>
        </p:nvPicPr>
        <p:blipFill>
          <a:blip r:embed="rId11"/>
          <a:srcRect/>
          <a:stretch>
            <a:fillRect/>
          </a:stretch>
        </p:blipFill>
        <p:spPr bwMode="auto">
          <a:xfrm>
            <a:off x="5857884" y="2928934"/>
            <a:ext cx="428628" cy="419100"/>
          </a:xfrm>
          <a:prstGeom prst="rect">
            <a:avLst/>
          </a:prstGeom>
          <a:noFill/>
        </p:spPr>
      </p:pic>
      <p:pic>
        <p:nvPicPr>
          <p:cNvPr id="16" name="Picture 9" descr="G:\проект мир детства осень все\6 - копия.png"/>
          <p:cNvPicPr>
            <a:picLocks noChangeAspect="1" noChangeArrowheads="1"/>
          </p:cNvPicPr>
          <p:nvPr/>
        </p:nvPicPr>
        <p:blipFill>
          <a:blip r:embed="rId11"/>
          <a:srcRect/>
          <a:stretch>
            <a:fillRect/>
          </a:stretch>
        </p:blipFill>
        <p:spPr bwMode="auto">
          <a:xfrm rot="10546597">
            <a:off x="357158" y="142852"/>
            <a:ext cx="428628" cy="419100"/>
          </a:xfrm>
          <a:prstGeom prst="rect">
            <a:avLst/>
          </a:prstGeom>
          <a:noFill/>
        </p:spPr>
      </p:pic>
      <p:pic>
        <p:nvPicPr>
          <p:cNvPr id="17" name="Picture 9" descr="G:\проект мир детства осень все\6 - копия.png"/>
          <p:cNvPicPr>
            <a:picLocks noChangeAspect="1" noChangeArrowheads="1"/>
          </p:cNvPicPr>
          <p:nvPr/>
        </p:nvPicPr>
        <p:blipFill>
          <a:blip r:embed="rId11"/>
          <a:srcRect/>
          <a:stretch>
            <a:fillRect/>
          </a:stretch>
        </p:blipFill>
        <p:spPr bwMode="auto">
          <a:xfrm rot="12872004">
            <a:off x="3009954" y="5442395"/>
            <a:ext cx="428628" cy="4191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7554" y="5429264"/>
            <a:ext cx="5572164" cy="1169551"/>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Ребята любят помогать воспитателям в уборке игрового участка. Вместе с воспитателями дети группы №5 убирали опавшие листья. В работе старательно использовали имеющиеся трудовые навыки. В процессе таких трудовых поручений у детей формируется интерес к труду в природе, экологическое сознание. </a:t>
            </a:r>
            <a:endParaRPr lang="ru-RU" sz="1400" dirty="0">
              <a:solidFill>
                <a:srgbClr val="663300"/>
              </a:solidFill>
              <a:latin typeface="Times New Roman" pitchFamily="18" charset="0"/>
              <a:cs typeface="Times New Roman" pitchFamily="18" charset="0"/>
            </a:endParaRPr>
          </a:p>
        </p:txBody>
      </p:sp>
      <p:pic>
        <p:nvPicPr>
          <p:cNvPr id="34818" name="Picture 2" descr="G:\проект мир детства осень все\Мир детства, 5 гр\IMG_20191106_112732.jpg"/>
          <p:cNvPicPr>
            <a:picLocks noChangeAspect="1" noChangeArrowheads="1"/>
          </p:cNvPicPr>
          <p:nvPr/>
        </p:nvPicPr>
        <p:blipFill>
          <a:blip r:embed="rId2" cstate="email"/>
          <a:srcRect/>
          <a:stretch>
            <a:fillRect/>
          </a:stretch>
        </p:blipFill>
        <p:spPr bwMode="auto">
          <a:xfrm>
            <a:off x="3000364" y="285728"/>
            <a:ext cx="2857520" cy="2446208"/>
          </a:xfrm>
          <a:prstGeom prst="rect">
            <a:avLst/>
          </a:prstGeom>
          <a:noFill/>
          <a:ln>
            <a:solidFill>
              <a:schemeClr val="accent5">
                <a:lumMod val="75000"/>
              </a:schemeClr>
            </a:solidFill>
          </a:ln>
        </p:spPr>
      </p:pic>
      <p:pic>
        <p:nvPicPr>
          <p:cNvPr id="34819" name="Picture 3" descr="G:\проект мир детства осень все\Мир детства, 5 гр\IMG_20191106_112738.jpg"/>
          <p:cNvPicPr>
            <a:picLocks noChangeAspect="1" noChangeArrowheads="1"/>
          </p:cNvPicPr>
          <p:nvPr/>
        </p:nvPicPr>
        <p:blipFill>
          <a:blip r:embed="rId3" cstate="email"/>
          <a:srcRect/>
          <a:stretch>
            <a:fillRect/>
          </a:stretch>
        </p:blipFill>
        <p:spPr bwMode="auto">
          <a:xfrm>
            <a:off x="214282" y="3500438"/>
            <a:ext cx="2833247" cy="3143272"/>
          </a:xfrm>
          <a:prstGeom prst="rect">
            <a:avLst/>
          </a:prstGeom>
          <a:noFill/>
          <a:ln>
            <a:solidFill>
              <a:schemeClr val="accent5">
                <a:lumMod val="75000"/>
              </a:schemeClr>
            </a:solidFill>
          </a:ln>
        </p:spPr>
      </p:pic>
      <p:pic>
        <p:nvPicPr>
          <p:cNvPr id="34820" name="Picture 4" descr="G:\проект мир детства осень все\Мир детства, 5 гр\IMG_20191106_113535.jpg"/>
          <p:cNvPicPr>
            <a:picLocks noChangeAspect="1" noChangeArrowheads="1"/>
          </p:cNvPicPr>
          <p:nvPr/>
        </p:nvPicPr>
        <p:blipFill>
          <a:blip r:embed="rId4" cstate="email"/>
          <a:srcRect/>
          <a:stretch>
            <a:fillRect/>
          </a:stretch>
        </p:blipFill>
        <p:spPr bwMode="auto">
          <a:xfrm>
            <a:off x="285720" y="857232"/>
            <a:ext cx="2513747" cy="2428892"/>
          </a:xfrm>
          <a:prstGeom prst="rect">
            <a:avLst/>
          </a:prstGeom>
          <a:noFill/>
          <a:ln>
            <a:solidFill>
              <a:schemeClr val="accent5">
                <a:lumMod val="75000"/>
              </a:schemeClr>
            </a:solidFill>
          </a:ln>
        </p:spPr>
      </p:pic>
      <p:pic>
        <p:nvPicPr>
          <p:cNvPr id="34821" name="Picture 5" descr="G:\проект мир детства осень все\Мир детства, 5 гр\IMG_20191106_113807.jpg"/>
          <p:cNvPicPr>
            <a:picLocks noChangeAspect="1" noChangeArrowheads="1"/>
          </p:cNvPicPr>
          <p:nvPr/>
        </p:nvPicPr>
        <p:blipFill>
          <a:blip r:embed="rId5" cstate="email"/>
          <a:srcRect/>
          <a:stretch>
            <a:fillRect/>
          </a:stretch>
        </p:blipFill>
        <p:spPr bwMode="auto">
          <a:xfrm>
            <a:off x="6357950" y="285728"/>
            <a:ext cx="2363094" cy="2214578"/>
          </a:xfrm>
          <a:prstGeom prst="rect">
            <a:avLst/>
          </a:prstGeom>
          <a:noFill/>
          <a:ln>
            <a:solidFill>
              <a:schemeClr val="accent5">
                <a:lumMod val="75000"/>
              </a:schemeClr>
            </a:solidFill>
          </a:ln>
        </p:spPr>
      </p:pic>
      <p:pic>
        <p:nvPicPr>
          <p:cNvPr id="34822" name="Picture 6" descr="G:\проект мир детства осень все\Мир детства, 5 гр\IMG_20191106_115206.jpg"/>
          <p:cNvPicPr>
            <a:picLocks noChangeAspect="1" noChangeArrowheads="1"/>
          </p:cNvPicPr>
          <p:nvPr/>
        </p:nvPicPr>
        <p:blipFill>
          <a:blip r:embed="rId6" cstate="email"/>
          <a:srcRect/>
          <a:stretch>
            <a:fillRect/>
          </a:stretch>
        </p:blipFill>
        <p:spPr bwMode="auto">
          <a:xfrm>
            <a:off x="5143504" y="2571744"/>
            <a:ext cx="3123779" cy="2825123"/>
          </a:xfrm>
          <a:prstGeom prst="rect">
            <a:avLst/>
          </a:prstGeom>
          <a:noFill/>
          <a:ln>
            <a:solidFill>
              <a:schemeClr val="accent5">
                <a:lumMod val="75000"/>
              </a:schemeClr>
            </a:solidFill>
          </a:ln>
        </p:spPr>
      </p:pic>
      <p:sp>
        <p:nvSpPr>
          <p:cNvPr id="8" name="Прямоугольник 7"/>
          <p:cNvSpPr/>
          <p:nvPr/>
        </p:nvSpPr>
        <p:spPr>
          <a:xfrm>
            <a:off x="500034" y="214290"/>
            <a:ext cx="1585755" cy="523220"/>
          </a:xfrm>
          <a:prstGeom prst="rect">
            <a:avLst/>
          </a:prstGeom>
        </p:spPr>
        <p:txBody>
          <a:bodyPr wrap="none">
            <a:spAutoFit/>
          </a:bodyPr>
          <a:lstStyle/>
          <a:p>
            <a:r>
              <a:rPr lang="ru-RU" sz="2800" b="1" dirty="0" smtClean="0">
                <a:solidFill>
                  <a:schemeClr val="tx2">
                    <a:lumMod val="60000"/>
                    <a:lumOff val="40000"/>
                  </a:schemeClr>
                </a:solidFill>
                <a:latin typeface="Times New Roman" pitchFamily="18" charset="0"/>
                <a:cs typeface="Times New Roman" pitchFamily="18" charset="0"/>
              </a:rPr>
              <a:t>5 группа</a:t>
            </a:r>
            <a:endParaRPr lang="ru-RU" sz="2800" b="1" dirty="0">
              <a:solidFill>
                <a:schemeClr val="tx2">
                  <a:lumMod val="60000"/>
                  <a:lumOff val="40000"/>
                </a:schemeClr>
              </a:solidFill>
            </a:endParaRPr>
          </a:p>
        </p:txBody>
      </p:sp>
      <p:pic>
        <p:nvPicPr>
          <p:cNvPr id="10" name="Picture 2" descr="G:\проект мир детства осень все\6 - копия (2).png"/>
          <p:cNvPicPr>
            <a:picLocks noChangeAspect="1" noChangeArrowheads="1"/>
          </p:cNvPicPr>
          <p:nvPr/>
        </p:nvPicPr>
        <p:blipFill>
          <a:blip r:embed="rId7"/>
          <a:srcRect/>
          <a:stretch>
            <a:fillRect/>
          </a:stretch>
        </p:blipFill>
        <p:spPr bwMode="auto">
          <a:xfrm rot="1601397">
            <a:off x="2070473" y="154932"/>
            <a:ext cx="809625" cy="504825"/>
          </a:xfrm>
          <a:prstGeom prst="rect">
            <a:avLst/>
          </a:prstGeom>
          <a:noFill/>
        </p:spPr>
      </p:pic>
      <p:pic>
        <p:nvPicPr>
          <p:cNvPr id="11" name="Picture 3" descr="G:\проект мир детства осень все\Безымянный.png"/>
          <p:cNvPicPr>
            <a:picLocks noChangeAspect="1" noChangeArrowheads="1"/>
          </p:cNvPicPr>
          <p:nvPr/>
        </p:nvPicPr>
        <p:blipFill>
          <a:blip r:embed="rId8"/>
          <a:srcRect/>
          <a:stretch>
            <a:fillRect/>
          </a:stretch>
        </p:blipFill>
        <p:spPr bwMode="auto">
          <a:xfrm>
            <a:off x="3286116" y="3000372"/>
            <a:ext cx="1646386" cy="2143140"/>
          </a:xfrm>
          <a:prstGeom prst="rect">
            <a:avLst/>
          </a:prstGeom>
          <a:noFill/>
        </p:spPr>
      </p:pic>
      <p:pic>
        <p:nvPicPr>
          <p:cNvPr id="12" name="Picture 9" descr="G:\проект мир детства осень все\6 - копия.png"/>
          <p:cNvPicPr>
            <a:picLocks noChangeAspect="1" noChangeArrowheads="1"/>
          </p:cNvPicPr>
          <p:nvPr/>
        </p:nvPicPr>
        <p:blipFill>
          <a:blip r:embed="rId9"/>
          <a:srcRect/>
          <a:stretch>
            <a:fillRect/>
          </a:stretch>
        </p:blipFill>
        <p:spPr bwMode="auto">
          <a:xfrm>
            <a:off x="8715372" y="3714752"/>
            <a:ext cx="428628" cy="4191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G:\проект мир детства осень все\осенний вернисаж\наш участок лучше всех\IMG_20190923_114226.jpg"/>
          <p:cNvPicPr>
            <a:picLocks noChangeAspect="1" noChangeArrowheads="1"/>
          </p:cNvPicPr>
          <p:nvPr/>
        </p:nvPicPr>
        <p:blipFill>
          <a:blip r:embed="rId2" cstate="email"/>
          <a:srcRect/>
          <a:stretch>
            <a:fillRect/>
          </a:stretch>
        </p:blipFill>
        <p:spPr bwMode="auto">
          <a:xfrm>
            <a:off x="285720" y="285729"/>
            <a:ext cx="3143272" cy="2071702"/>
          </a:xfrm>
          <a:prstGeom prst="rect">
            <a:avLst/>
          </a:prstGeom>
          <a:noFill/>
          <a:ln>
            <a:solidFill>
              <a:srgbClr val="CC3300"/>
            </a:solidFill>
          </a:ln>
        </p:spPr>
      </p:pic>
      <p:pic>
        <p:nvPicPr>
          <p:cNvPr id="32770" name="Picture 2" descr="G:\проект мир детства осень все\осенний вернисаж\наш участок лучше всех\IMG_20190923_114752.jpg"/>
          <p:cNvPicPr>
            <a:picLocks noChangeAspect="1" noChangeArrowheads="1"/>
          </p:cNvPicPr>
          <p:nvPr/>
        </p:nvPicPr>
        <p:blipFill>
          <a:blip r:embed="rId3" cstate="email"/>
          <a:srcRect/>
          <a:stretch>
            <a:fillRect/>
          </a:stretch>
        </p:blipFill>
        <p:spPr bwMode="auto">
          <a:xfrm>
            <a:off x="857225" y="2428868"/>
            <a:ext cx="2500329" cy="2375339"/>
          </a:xfrm>
          <a:prstGeom prst="rect">
            <a:avLst/>
          </a:prstGeom>
          <a:noFill/>
          <a:ln>
            <a:solidFill>
              <a:srgbClr val="CC3300"/>
            </a:solidFill>
          </a:ln>
        </p:spPr>
      </p:pic>
      <p:pic>
        <p:nvPicPr>
          <p:cNvPr id="32771" name="Picture 3" descr="G:\проект мир детства осень все\осенний вернисаж\наш участок лучше всех\IMG-20191118-WA0017.jpg"/>
          <p:cNvPicPr>
            <a:picLocks noChangeAspect="1" noChangeArrowheads="1"/>
          </p:cNvPicPr>
          <p:nvPr/>
        </p:nvPicPr>
        <p:blipFill>
          <a:blip r:embed="rId4" cstate="email"/>
          <a:srcRect/>
          <a:stretch>
            <a:fillRect/>
          </a:stretch>
        </p:blipFill>
        <p:spPr bwMode="auto">
          <a:xfrm>
            <a:off x="6286512" y="2357430"/>
            <a:ext cx="2471726" cy="3295635"/>
          </a:xfrm>
          <a:prstGeom prst="rect">
            <a:avLst/>
          </a:prstGeom>
          <a:noFill/>
          <a:ln>
            <a:solidFill>
              <a:srgbClr val="CC3300"/>
            </a:solidFill>
          </a:ln>
        </p:spPr>
      </p:pic>
      <p:sp>
        <p:nvSpPr>
          <p:cNvPr id="32772" name="Rectangle 4"/>
          <p:cNvSpPr>
            <a:spLocks noChangeArrowheads="1"/>
          </p:cNvSpPr>
          <p:nvPr/>
        </p:nvSpPr>
        <p:spPr bwMode="auto">
          <a:xfrm>
            <a:off x="4357686" y="214290"/>
            <a:ext cx="4500594" cy="203132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Осень прекрасное, яркое, разноцветное время года. Но в тоже время это период интенсивного труда: убрать листву на участке</a:t>
            </a:r>
            <a:r>
              <a:rPr kumimoji="0" lang="ru-RU" sz="1400" b="1"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rgbClr val="663300"/>
                </a:solidFill>
                <a:effectLst/>
                <a:latin typeface="Times New Roman" pitchFamily="18" charset="0"/>
                <a:ea typeface="Calibri" pitchFamily="34" charset="0"/>
                <a:cs typeface="Times New Roman" pitchFamily="18" charset="0"/>
              </a:rPr>
              <a:t> собрать урожай на грядке, привести в порядок клумбу. И в этом нам всегда помогают наши ребята, они очень любят трудиться на участке. Огромное количество опавших листьев убрали с участка для прогулок. Дети и родители с воодушевлением и энтузиазмом помогали наводить порядок на участке для прогулок.</a:t>
            </a:r>
            <a:endParaRPr kumimoji="0" lang="ru-RU" sz="1400" b="0" i="0" u="none" strike="noStrike" cap="none" normalizeH="0" baseline="0" dirty="0" smtClean="0">
              <a:ln>
                <a:noFill/>
              </a:ln>
              <a:solidFill>
                <a:srgbClr val="663300"/>
              </a:solidFill>
              <a:effectLst/>
              <a:latin typeface="Times New Roman" pitchFamily="18" charset="0"/>
              <a:cs typeface="Times New Roman" pitchFamily="18" charset="0"/>
            </a:endParaRPr>
          </a:p>
        </p:txBody>
      </p:sp>
      <p:pic>
        <p:nvPicPr>
          <p:cNvPr id="32773" name="Picture 5" descr="G:\проект мир детства осень все\осенний вернисаж\наш участок лучше всех\IMG_20191010_113227.jpg"/>
          <p:cNvPicPr>
            <a:picLocks noChangeAspect="1" noChangeArrowheads="1"/>
          </p:cNvPicPr>
          <p:nvPr/>
        </p:nvPicPr>
        <p:blipFill>
          <a:blip r:embed="rId5" cstate="email"/>
          <a:srcRect/>
          <a:stretch>
            <a:fillRect/>
          </a:stretch>
        </p:blipFill>
        <p:spPr bwMode="auto">
          <a:xfrm>
            <a:off x="3643307" y="4357694"/>
            <a:ext cx="2739228" cy="2285992"/>
          </a:xfrm>
          <a:prstGeom prst="rect">
            <a:avLst/>
          </a:prstGeom>
          <a:noFill/>
          <a:ln>
            <a:solidFill>
              <a:srgbClr val="CC3300"/>
            </a:solidFill>
          </a:ln>
        </p:spPr>
      </p:pic>
      <p:pic>
        <p:nvPicPr>
          <p:cNvPr id="32774" name="Picture 6" descr="G:\проект мир детства осень все\осенний вернисаж\наш участок лучше всех\IMG_20190923_114239.jpg"/>
          <p:cNvPicPr>
            <a:picLocks noChangeAspect="1" noChangeArrowheads="1"/>
          </p:cNvPicPr>
          <p:nvPr/>
        </p:nvPicPr>
        <p:blipFill>
          <a:blip r:embed="rId6" cstate="email"/>
          <a:srcRect/>
          <a:stretch>
            <a:fillRect/>
          </a:stretch>
        </p:blipFill>
        <p:spPr bwMode="auto">
          <a:xfrm>
            <a:off x="214282" y="4572008"/>
            <a:ext cx="3000396" cy="2071678"/>
          </a:xfrm>
          <a:prstGeom prst="rect">
            <a:avLst/>
          </a:prstGeom>
          <a:noFill/>
          <a:ln>
            <a:solidFill>
              <a:srgbClr val="CC3300"/>
            </a:solidFill>
          </a:ln>
        </p:spPr>
      </p:pic>
      <p:pic>
        <p:nvPicPr>
          <p:cNvPr id="8" name="Picture 9" descr="G:\проект мир детства осень все\6 - копия.png"/>
          <p:cNvPicPr>
            <a:picLocks noChangeAspect="1" noChangeArrowheads="1"/>
          </p:cNvPicPr>
          <p:nvPr/>
        </p:nvPicPr>
        <p:blipFill>
          <a:blip r:embed="rId7"/>
          <a:srcRect/>
          <a:stretch>
            <a:fillRect/>
          </a:stretch>
        </p:blipFill>
        <p:spPr bwMode="auto">
          <a:xfrm>
            <a:off x="3786182" y="1285860"/>
            <a:ext cx="428628" cy="419100"/>
          </a:xfrm>
          <a:prstGeom prst="rect">
            <a:avLst/>
          </a:prstGeom>
          <a:noFill/>
        </p:spPr>
      </p:pic>
      <p:pic>
        <p:nvPicPr>
          <p:cNvPr id="9" name="Picture 9" descr="G:\проект мир детства осень все\6 - копия.png"/>
          <p:cNvPicPr>
            <a:picLocks noChangeAspect="1" noChangeArrowheads="1"/>
          </p:cNvPicPr>
          <p:nvPr/>
        </p:nvPicPr>
        <p:blipFill>
          <a:blip r:embed="rId7"/>
          <a:srcRect/>
          <a:stretch>
            <a:fillRect/>
          </a:stretch>
        </p:blipFill>
        <p:spPr bwMode="auto">
          <a:xfrm rot="7073601">
            <a:off x="7583304" y="5835737"/>
            <a:ext cx="514917" cy="503471"/>
          </a:xfrm>
          <a:prstGeom prst="rect">
            <a:avLst/>
          </a:prstGeom>
          <a:noFill/>
        </p:spPr>
      </p:pic>
      <p:pic>
        <p:nvPicPr>
          <p:cNvPr id="32775" name="Picture 7" descr="G:\проект мир детства осень все\3.png"/>
          <p:cNvPicPr>
            <a:picLocks noChangeAspect="1" noChangeArrowheads="1"/>
          </p:cNvPicPr>
          <p:nvPr/>
        </p:nvPicPr>
        <p:blipFill>
          <a:blip r:embed="rId8" cstate="email"/>
          <a:srcRect/>
          <a:stretch>
            <a:fillRect/>
          </a:stretch>
        </p:blipFill>
        <p:spPr bwMode="auto">
          <a:xfrm>
            <a:off x="3857620" y="2357430"/>
            <a:ext cx="2084654" cy="1764683"/>
          </a:xfrm>
          <a:prstGeom prst="rect">
            <a:avLst/>
          </a:prstGeom>
          <a:noFill/>
        </p:spPr>
      </p:pic>
      <p:sp>
        <p:nvSpPr>
          <p:cNvPr id="11" name="Прямоугольник 10"/>
          <p:cNvSpPr/>
          <p:nvPr/>
        </p:nvSpPr>
        <p:spPr>
          <a:xfrm>
            <a:off x="7000892" y="6072206"/>
            <a:ext cx="1499193" cy="523220"/>
          </a:xfrm>
          <a:prstGeom prst="rect">
            <a:avLst/>
          </a:prstGeom>
        </p:spPr>
        <p:txBody>
          <a:bodyPr wrap="none">
            <a:spAutoFit/>
          </a:bodyPr>
          <a:lstStyle/>
          <a:p>
            <a:r>
              <a:rPr lang="ru-RU" sz="2800" dirty="0" smtClean="0">
                <a:solidFill>
                  <a:srgbClr val="FF3300"/>
                </a:solidFill>
                <a:latin typeface="Times New Roman" pitchFamily="18" charset="0"/>
                <a:cs typeface="Times New Roman" pitchFamily="18" charset="0"/>
              </a:rPr>
              <a:t>6 группа</a:t>
            </a: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Рабочий стол\проект картинки\14 — копия.jpg"/>
          <p:cNvPicPr>
            <a:picLocks noChangeAspect="1" noChangeArrowheads="1"/>
          </p:cNvPicPr>
          <p:nvPr/>
        </p:nvPicPr>
        <p:blipFill>
          <a:blip r:embed="rId2" cstate="email"/>
          <a:srcRect/>
          <a:stretch>
            <a:fillRect/>
          </a:stretch>
        </p:blipFill>
        <p:spPr bwMode="auto">
          <a:xfrm>
            <a:off x="4143372" y="3571876"/>
            <a:ext cx="4071966" cy="3083666"/>
          </a:xfrm>
          <a:prstGeom prst="rect">
            <a:avLst/>
          </a:prstGeom>
          <a:noFill/>
        </p:spPr>
      </p:pic>
      <p:sp>
        <p:nvSpPr>
          <p:cNvPr id="6" name="Прямоугольник 5"/>
          <p:cNvSpPr/>
          <p:nvPr/>
        </p:nvSpPr>
        <p:spPr>
          <a:xfrm>
            <a:off x="5214942" y="5500702"/>
            <a:ext cx="2571768" cy="655084"/>
          </a:xfrm>
          <a:prstGeom prst="rect">
            <a:avLst/>
          </a:prstGeom>
        </p:spPr>
        <p:txBody>
          <a:bodyPr wrap="none">
            <a:prstTxWarp prst="textChevron">
              <a:avLst/>
            </a:prstTxWarp>
            <a:spAutoFit/>
          </a:bodyPr>
          <a:lstStyle/>
          <a:p>
            <a:r>
              <a:rPr lang="ru-RU" b="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До новых встреч</a:t>
            </a:r>
            <a:endParaRPr lang="ru-RU" b="1" dirty="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5845" name="Picture 5" descr="G:\проект мир детства осень все\1.jpg"/>
          <p:cNvPicPr>
            <a:picLocks noChangeAspect="1" noChangeArrowheads="1"/>
          </p:cNvPicPr>
          <p:nvPr/>
        </p:nvPicPr>
        <p:blipFill>
          <a:blip r:embed="rId3" cstate="email"/>
          <a:srcRect/>
          <a:stretch>
            <a:fillRect/>
          </a:stretch>
        </p:blipFill>
        <p:spPr bwMode="auto">
          <a:xfrm>
            <a:off x="3300368" y="0"/>
            <a:ext cx="5843632" cy="3360774"/>
          </a:xfrm>
          <a:prstGeom prst="rect">
            <a:avLst/>
          </a:prstGeom>
          <a:noFill/>
        </p:spPr>
      </p:pic>
      <p:sp>
        <p:nvSpPr>
          <p:cNvPr id="10" name="Прямоугольник 9"/>
          <p:cNvSpPr/>
          <p:nvPr/>
        </p:nvSpPr>
        <p:spPr>
          <a:xfrm>
            <a:off x="357158" y="1142984"/>
            <a:ext cx="6929486" cy="3077766"/>
          </a:xfrm>
          <a:prstGeom prst="rect">
            <a:avLst/>
          </a:prstGeom>
        </p:spPr>
        <p:txBody>
          <a:bodyPr wrap="square">
            <a:spAutoFit/>
          </a:bodyPr>
          <a:lstStyle/>
          <a:p>
            <a:r>
              <a:rPr lang="ru-RU" b="1" dirty="0" smtClean="0">
                <a:solidFill>
                  <a:srgbClr val="663300"/>
                </a:solidFill>
                <a:latin typeface="Times New Roman" pitchFamily="18" charset="0"/>
                <a:cs typeface="Times New Roman" pitchFamily="18" charset="0"/>
              </a:rPr>
              <a:t>Итоги реализации проекта:</a:t>
            </a:r>
            <a:endParaRPr lang="ru-RU" dirty="0" smtClean="0">
              <a:solidFill>
                <a:srgbClr val="663300"/>
              </a:solidFill>
              <a:latin typeface="Times New Roman" pitchFamily="18" charset="0"/>
              <a:cs typeface="Times New Roman" pitchFamily="18" charset="0"/>
            </a:endParaRPr>
          </a:p>
          <a:p>
            <a:pPr lvl="0"/>
            <a:r>
              <a:rPr lang="ru-RU" dirty="0" smtClean="0">
                <a:solidFill>
                  <a:srgbClr val="663300"/>
                </a:solidFill>
                <a:latin typeface="Times New Roman" pitchFamily="18" charset="0"/>
                <a:cs typeface="Times New Roman" pitchFamily="18" charset="0"/>
              </a:rPr>
              <a:t>1</a:t>
            </a:r>
            <a:r>
              <a:rPr lang="ru-RU" sz="2000" dirty="0" smtClean="0">
                <a:solidFill>
                  <a:srgbClr val="663300"/>
                </a:solidFill>
                <a:latin typeface="Times New Roman" pitchFamily="18" charset="0"/>
                <a:cs typeface="Times New Roman" pitchFamily="18" charset="0"/>
              </a:rPr>
              <a:t>. У детей сформирована система знаний о времени года «осень».</a:t>
            </a:r>
          </a:p>
          <a:p>
            <a:pPr lvl="0"/>
            <a:r>
              <a:rPr lang="ru-RU" sz="2000" dirty="0" smtClean="0">
                <a:solidFill>
                  <a:srgbClr val="663300"/>
                </a:solidFill>
                <a:latin typeface="Times New Roman" pitchFamily="18" charset="0"/>
                <a:cs typeface="Times New Roman" pitchFamily="18" charset="0"/>
              </a:rPr>
              <a:t>2. Оформлена выставка детских рисунков и поделок «Кладовые природы». </a:t>
            </a:r>
          </a:p>
          <a:p>
            <a:pPr lvl="0"/>
            <a:r>
              <a:rPr lang="ru-RU" sz="2000" dirty="0" smtClean="0">
                <a:solidFill>
                  <a:srgbClr val="663300"/>
                </a:solidFill>
                <a:latin typeface="Times New Roman" pitchFamily="18" charset="0"/>
                <a:cs typeface="Times New Roman" pitchFamily="18" charset="0"/>
              </a:rPr>
              <a:t>3. Проведен совместный досуг с родителями в осеннем лесу.</a:t>
            </a:r>
          </a:p>
          <a:p>
            <a:r>
              <a:rPr lang="ru-RU" sz="2000" dirty="0" smtClean="0">
                <a:solidFill>
                  <a:srgbClr val="663300"/>
                </a:solidFill>
                <a:latin typeface="Times New Roman" pitchFamily="18" charset="0"/>
                <a:cs typeface="Times New Roman" pitchFamily="18" charset="0"/>
              </a:rPr>
              <a:t>4.Благоустроены участки на территории дошкольного учреждения.  Проведен субботник совместно с родителями.</a:t>
            </a:r>
            <a:r>
              <a:rPr lang="ru-RU" sz="2000" b="1" dirty="0" smtClean="0">
                <a:solidFill>
                  <a:srgbClr val="663300"/>
                </a:solidFill>
                <a:latin typeface="Times New Roman" pitchFamily="18" charset="0"/>
                <a:ea typeface="Times New Roman" pitchFamily="18" charset="0"/>
                <a:cs typeface="Times New Roman" pitchFamily="18" charset="0"/>
              </a:rPr>
              <a:t> </a:t>
            </a:r>
          </a:p>
          <a:p>
            <a:pPr lvl="0"/>
            <a:endParaRPr lang="ru-RU" dirty="0" smtClean="0">
              <a:solidFill>
                <a:srgbClr val="663300"/>
              </a:solidFill>
              <a:latin typeface="Times New Roman" pitchFamily="18" charset="0"/>
              <a:cs typeface="Times New Roman" pitchFamily="18" charset="0"/>
            </a:endParaRPr>
          </a:p>
          <a:p>
            <a:r>
              <a:rPr lang="ru-RU" dirty="0" smtClean="0">
                <a:solidFill>
                  <a:srgbClr val="663300"/>
                </a:solidFill>
                <a:latin typeface="Times New Roman" pitchFamily="18" charset="0"/>
                <a:cs typeface="Times New Roman" pitchFamily="18" charset="0"/>
              </a:rPr>
              <a:t> </a:t>
            </a:r>
          </a:p>
        </p:txBody>
      </p:sp>
      <p:pic>
        <p:nvPicPr>
          <p:cNvPr id="35846" name="Picture 6" descr="G:\проект мир детства осень все\1.jpg"/>
          <p:cNvPicPr>
            <a:picLocks noChangeAspect="1" noChangeArrowheads="1"/>
          </p:cNvPicPr>
          <p:nvPr/>
        </p:nvPicPr>
        <p:blipFill>
          <a:blip r:embed="rId4" cstate="email"/>
          <a:srcRect/>
          <a:stretch>
            <a:fillRect/>
          </a:stretch>
        </p:blipFill>
        <p:spPr bwMode="auto">
          <a:xfrm rot="10800000">
            <a:off x="0" y="4639416"/>
            <a:ext cx="3857620" cy="22185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проект мир детства осень все\hinh-nen-powerpoint-voi-nhung-chiec-la-mua-thu_092723054.jpg"/>
          <p:cNvPicPr>
            <a:picLocks noChangeAspect="1" noChangeArrowheads="1"/>
          </p:cNvPicPr>
          <p:nvPr/>
        </p:nvPicPr>
        <p:blipFill>
          <a:blip r:embed="rId2" cstate="email"/>
          <a:srcRect/>
          <a:stretch>
            <a:fillRect/>
          </a:stretch>
        </p:blipFill>
        <p:spPr bwMode="auto">
          <a:xfrm>
            <a:off x="0" y="1"/>
            <a:ext cx="9144000" cy="6857999"/>
          </a:xfrm>
          <a:prstGeom prst="rect">
            <a:avLst/>
          </a:prstGeom>
          <a:noFill/>
        </p:spPr>
      </p:pic>
      <p:sp>
        <p:nvSpPr>
          <p:cNvPr id="3" name="Прямоугольник 2"/>
          <p:cNvSpPr/>
          <p:nvPr/>
        </p:nvSpPr>
        <p:spPr>
          <a:xfrm>
            <a:off x="214282" y="571480"/>
            <a:ext cx="8286808" cy="1292662"/>
          </a:xfrm>
          <a:prstGeom prst="rect">
            <a:avLst/>
          </a:prstGeom>
        </p:spPr>
        <p:txBody>
          <a:bodyPr wrap="square">
            <a:spAutoFit/>
          </a:bodyPr>
          <a:lstStyle/>
          <a:p>
            <a:r>
              <a:rPr lang="ru-RU" sz="2000" b="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Цель проекта: </a:t>
            </a:r>
            <a:r>
              <a:rPr lang="ru-RU" sz="2000" dirty="0" smtClean="0">
                <a:solidFill>
                  <a:srgbClr val="663300"/>
                </a:solidFill>
                <a:latin typeface="Times New Roman" pitchFamily="18" charset="0"/>
                <a:cs typeface="Times New Roman" pitchFamily="18" charset="0"/>
              </a:rPr>
              <a:t>изучение природы во всех ее проявлениях в осенний период времени, воспитание у детей культуры отдыха  и умения творческого  выражения  своих впечатлений.</a:t>
            </a:r>
          </a:p>
          <a:p>
            <a:endParaRPr lang="ru-RU" i="1" dirty="0"/>
          </a:p>
        </p:txBody>
      </p:sp>
      <p:sp>
        <p:nvSpPr>
          <p:cNvPr id="4" name="Прямоугольник 3"/>
          <p:cNvSpPr/>
          <p:nvPr/>
        </p:nvSpPr>
        <p:spPr>
          <a:xfrm>
            <a:off x="357158" y="1500174"/>
            <a:ext cx="3311419" cy="400110"/>
          </a:xfrm>
          <a:prstGeom prst="rect">
            <a:avLst/>
          </a:prstGeom>
        </p:spPr>
        <p:txBody>
          <a:bodyPr wrap="none">
            <a:spAutoFit/>
          </a:bodyPr>
          <a:lstStyle/>
          <a:p>
            <a:r>
              <a:rPr lang="ru-RU" sz="2000" b="1" dirty="0" smtClean="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rPr>
              <a:t>Задачи проекта для детей: </a:t>
            </a:r>
            <a:endParaRPr lang="ru-RU" sz="2000" b="1" dirty="0">
              <a:ln w="1905"/>
              <a:solidFill>
                <a:srgbClr val="6633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Прямоугольник 4"/>
          <p:cNvSpPr/>
          <p:nvPr/>
        </p:nvSpPr>
        <p:spPr>
          <a:xfrm>
            <a:off x="357158" y="2000240"/>
            <a:ext cx="8358246" cy="3170099"/>
          </a:xfrm>
          <a:prstGeom prst="rect">
            <a:avLst/>
          </a:prstGeom>
        </p:spPr>
        <p:txBody>
          <a:bodyPr wrap="square">
            <a:spAutoFit/>
          </a:bodyPr>
          <a:lstStyle/>
          <a:p>
            <a:r>
              <a:rPr lang="ru-RU" sz="2000" dirty="0" smtClean="0">
                <a:solidFill>
                  <a:srgbClr val="663300"/>
                </a:solidFill>
                <a:latin typeface="Times New Roman" pitchFamily="18" charset="0"/>
                <a:cs typeface="Times New Roman" pitchFamily="18" charset="0"/>
              </a:rPr>
              <a:t>- Расширить и обогатить представления детей, систематизировать и углубить их знания о сезонных изменениях в природе в осенний период.</a:t>
            </a:r>
          </a:p>
          <a:p>
            <a:r>
              <a:rPr lang="ru-RU" sz="2000" dirty="0" smtClean="0">
                <a:solidFill>
                  <a:srgbClr val="663300"/>
                </a:solidFill>
                <a:latin typeface="Times New Roman" pitchFamily="18" charset="0"/>
                <a:cs typeface="Times New Roman" pitchFamily="18" charset="0"/>
              </a:rPr>
              <a:t>- Отразить наблюдения и полученные знания в различных видах деятельности (изобразительной, игровой, умственной).</a:t>
            </a:r>
          </a:p>
          <a:p>
            <a:r>
              <a:rPr lang="ru-RU" sz="2000" dirty="0" smtClean="0">
                <a:solidFill>
                  <a:srgbClr val="663300"/>
                </a:solidFill>
                <a:latin typeface="Times New Roman" pitchFamily="18" charset="0"/>
                <a:cs typeface="Times New Roman" pitchFamily="18" charset="0"/>
              </a:rPr>
              <a:t>- Способствовать развитию познавательной активности, мышления, воображения, фантазии, творческих способностей и коммуникативных навыков.</a:t>
            </a:r>
          </a:p>
          <a:p>
            <a:r>
              <a:rPr lang="ru-RU" sz="2000" dirty="0" smtClean="0">
                <a:solidFill>
                  <a:srgbClr val="663300"/>
                </a:solidFill>
                <a:latin typeface="Times New Roman" pitchFamily="18" charset="0"/>
                <a:cs typeface="Times New Roman" pitchFamily="18" charset="0"/>
              </a:rPr>
              <a:t>- Воспитывать у детей умение любоваться осенней природой, чувствовать её красоту.</a:t>
            </a:r>
          </a:p>
          <a:p>
            <a:r>
              <a:rPr lang="ru-RU" sz="2000" dirty="0" smtClean="0">
                <a:solidFill>
                  <a:srgbClr val="663300"/>
                </a:solidFill>
                <a:latin typeface="Times New Roman" pitchFamily="18" charset="0"/>
                <a:cs typeface="Times New Roman" pitchFamily="18" charset="0"/>
              </a:rPr>
              <a:t>- Приобщать родителей к совместной творческой деятельности с детьми.</a:t>
            </a:r>
            <a:endParaRPr lang="ru-RU" sz="2000" dirty="0">
              <a:solidFill>
                <a:srgbClr val="663300"/>
              </a:solidFill>
              <a:latin typeface="Times New Roman" pitchFamily="18" charset="0"/>
              <a:cs typeface="Times New Roman" pitchFamily="18" charset="0"/>
            </a:endParaRPr>
          </a:p>
        </p:txBody>
      </p:sp>
      <p:pic>
        <p:nvPicPr>
          <p:cNvPr id="18433" name="Picture 1" descr="G:\проект мир детства осень все\6 - копия.png"/>
          <p:cNvPicPr>
            <a:picLocks noChangeAspect="1" noChangeArrowheads="1"/>
          </p:cNvPicPr>
          <p:nvPr/>
        </p:nvPicPr>
        <p:blipFill>
          <a:blip r:embed="rId3"/>
          <a:srcRect/>
          <a:stretch>
            <a:fillRect/>
          </a:stretch>
        </p:blipFill>
        <p:spPr bwMode="auto">
          <a:xfrm>
            <a:off x="8286776" y="428604"/>
            <a:ext cx="470841" cy="714380"/>
          </a:xfrm>
          <a:prstGeom prst="rect">
            <a:avLst/>
          </a:prstGeom>
          <a:noFill/>
        </p:spPr>
      </p:pic>
      <p:pic>
        <p:nvPicPr>
          <p:cNvPr id="18434" name="Picture 2" descr="G:\проект мир детства осень все\6 - копия (2).png"/>
          <p:cNvPicPr>
            <a:picLocks noChangeAspect="1" noChangeArrowheads="1"/>
          </p:cNvPicPr>
          <p:nvPr/>
        </p:nvPicPr>
        <p:blipFill>
          <a:blip r:embed="rId4"/>
          <a:srcRect/>
          <a:stretch>
            <a:fillRect/>
          </a:stretch>
        </p:blipFill>
        <p:spPr bwMode="auto">
          <a:xfrm rot="19791565">
            <a:off x="6287083" y="5312652"/>
            <a:ext cx="809625" cy="504825"/>
          </a:xfrm>
          <a:prstGeom prst="rect">
            <a:avLst/>
          </a:prstGeom>
          <a:noFill/>
        </p:spPr>
      </p:pic>
      <p:pic>
        <p:nvPicPr>
          <p:cNvPr id="18435" name="Picture 3" descr="G:\проект мир детства осень все\6 - копия (2).png"/>
          <p:cNvPicPr>
            <a:picLocks noChangeAspect="1" noChangeArrowheads="1"/>
          </p:cNvPicPr>
          <p:nvPr/>
        </p:nvPicPr>
        <p:blipFill>
          <a:blip r:embed="rId4"/>
          <a:srcRect/>
          <a:stretch>
            <a:fillRect/>
          </a:stretch>
        </p:blipFill>
        <p:spPr bwMode="auto">
          <a:xfrm rot="1123951" flipH="1">
            <a:off x="2630724" y="5335410"/>
            <a:ext cx="833449" cy="504825"/>
          </a:xfrm>
          <a:prstGeom prst="rect">
            <a:avLst/>
          </a:prstGeom>
          <a:noFill/>
        </p:spPr>
      </p:pic>
      <p:pic>
        <p:nvPicPr>
          <p:cNvPr id="18436" name="Picture 4" descr="G:\проект мир детства осень все\125169326_105900630_55L.png"/>
          <p:cNvPicPr>
            <a:picLocks noChangeAspect="1" noChangeArrowheads="1"/>
          </p:cNvPicPr>
          <p:nvPr/>
        </p:nvPicPr>
        <p:blipFill>
          <a:blip r:embed="rId5" cstate="email"/>
          <a:srcRect/>
          <a:stretch>
            <a:fillRect/>
          </a:stretch>
        </p:blipFill>
        <p:spPr bwMode="auto">
          <a:xfrm>
            <a:off x="4071934" y="5214950"/>
            <a:ext cx="1414519" cy="9715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28596" y="571480"/>
            <a:ext cx="8072494" cy="455509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Предполагаемый результат:</a:t>
            </a:r>
            <a:endParaRPr kumimoji="0" lang="ru-RU" sz="20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Развитие познавательной деятельности дошкольников в ходе совместной практической деятельности с воспитателем и родителями.</a:t>
            </a:r>
            <a:endParaRPr kumimoji="0" lang="ru-RU"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Расширение кругозора детей и закрепление их знаний о сезонных изменениях в природе в осенний период.</a:t>
            </a:r>
            <a:endParaRPr kumimoji="0" lang="ru-RU"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Осуществление в группе воспитательно-образовательного процесса по обозначенной теме.</a:t>
            </a:r>
            <a:endParaRPr kumimoji="0" lang="ru-RU"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Обогащение активного словаря детей эпитетами, образными выражениями, пословицами и поговорками, стихами на осеннюю тему.</a:t>
            </a:r>
            <a:endParaRPr kumimoji="0" lang="ru-RU"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Развитие продуктивной деятельности детей.</a:t>
            </a:r>
            <a:endParaRPr kumimoji="0" lang="ru-RU"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Плодотворный результат по художественному творчеству детей в разных направлениях (рисунки, аппликация, моделирование из бумаги и природных материалов, лепка).</a:t>
            </a:r>
            <a:endParaRPr kumimoji="0" lang="ru-RU"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Развитие детского творчества.</a:t>
            </a:r>
            <a:endParaRPr kumimoji="0" lang="ru-RU"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Вовлечение родителей в педагогический и творческий процесс работы группы, укрепление заинтересованности в сотрудничестве с детским садом.</a:t>
            </a:r>
            <a:endParaRPr kumimoji="0" lang="ru-RU" b="0" i="0" u="none" strike="noStrike" cap="none" normalizeH="0" baseline="0" dirty="0" smtClean="0">
              <a:ln>
                <a:noFill/>
              </a:ln>
              <a:solidFill>
                <a:srgbClr val="663300"/>
              </a:solidFill>
              <a:effectLst/>
              <a:latin typeface="Times New Roman" pitchFamily="18" charset="0"/>
              <a:cs typeface="Times New Roman" pitchFamily="18" charset="0"/>
            </a:endParaRPr>
          </a:p>
        </p:txBody>
      </p:sp>
      <p:pic>
        <p:nvPicPr>
          <p:cNvPr id="6" name="Picture 3" descr="D:\проект мир детства осень все\0_8c4cf_d82471cb_XL.png"/>
          <p:cNvPicPr>
            <a:picLocks noChangeAspect="1" noChangeArrowheads="1"/>
          </p:cNvPicPr>
          <p:nvPr/>
        </p:nvPicPr>
        <p:blipFill>
          <a:blip r:embed="rId2"/>
          <a:srcRect/>
          <a:stretch>
            <a:fillRect/>
          </a:stretch>
        </p:blipFill>
        <p:spPr bwMode="auto">
          <a:xfrm>
            <a:off x="1357290" y="5214950"/>
            <a:ext cx="6276383" cy="135732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642918"/>
            <a:ext cx="8572560" cy="283154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I</a:t>
            </a:r>
            <a:r>
              <a:rPr kumimoji="0" lang="ru-RU" sz="2000" b="1"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этап. Подготовительный.</a:t>
            </a:r>
            <a:endParaRPr kumimoji="0" lang="ru-RU" sz="20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 Подбор методической литературы по данной теме; разработка конспектов занятий, экскурсий; подбор детской художественной литературы; подбор настольно-печатных и дидактических игр.</a:t>
            </a:r>
            <a:endParaRPr kumimoji="0" lang="ru-RU" sz="20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Подбор художественной литературы (рассказы и стихотворения об осенней природе).</a:t>
            </a:r>
            <a:endParaRPr kumimoji="0" lang="ru-RU" sz="20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Подбор дидактических пособий, иллюстраций, репродукций на осеннюю тему, гербарии с осенними листьями.</a:t>
            </a:r>
            <a:endParaRPr kumimoji="0" lang="ru-RU" sz="20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357158" y="3286124"/>
            <a:ext cx="8572560" cy="163121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2000" b="1" dirty="0" smtClean="0">
                <a:solidFill>
                  <a:srgbClr val="663300"/>
                </a:solidFill>
                <a:latin typeface="Times New Roman" pitchFamily="18" charset="0"/>
                <a:ea typeface="Times New Roman" pitchFamily="18" charset="0"/>
                <a:cs typeface="Times New Roman" pitchFamily="18" charset="0"/>
              </a:rPr>
              <a:t>II </a:t>
            </a:r>
            <a:r>
              <a:rPr lang="ru-RU" sz="2000" b="1" dirty="0" smtClean="0">
                <a:solidFill>
                  <a:srgbClr val="663300"/>
                </a:solidFill>
                <a:latin typeface="Times New Roman" pitchFamily="18" charset="0"/>
                <a:ea typeface="Times New Roman" pitchFamily="18" charset="0"/>
                <a:cs typeface="Times New Roman" pitchFamily="18" charset="0"/>
              </a:rPr>
              <a:t>э</a:t>
            </a:r>
            <a:r>
              <a:rPr kumimoji="0" lang="ru-RU" sz="2000" b="1"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тап. Основной.</a:t>
            </a:r>
            <a:endParaRPr kumimoji="0" lang="ru-RU" sz="20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ru-RU" sz="2000" dirty="0" smtClean="0">
                <a:solidFill>
                  <a:srgbClr val="663300"/>
                </a:solidFill>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Осенняя выставка «Кладовые природы» </a:t>
            </a:r>
            <a:endParaRPr kumimoji="0" lang="ru-RU" sz="20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Семейный досуг «Прогулка в осенний лес» </a:t>
            </a:r>
            <a:endParaRPr kumimoji="0" lang="ru-RU" sz="200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rgbClr val="663300"/>
                </a:solidFill>
                <a:effectLst/>
                <a:latin typeface="Times New Roman" pitchFamily="18" charset="0"/>
                <a:ea typeface="Times New Roman" pitchFamily="18" charset="0"/>
                <a:cs typeface="Times New Roman" pitchFamily="18" charset="0"/>
              </a:rPr>
              <a:t>- Благоустройство участка «Наш участок лучше всех» </a:t>
            </a:r>
            <a:endParaRPr kumimoji="0" lang="ru-RU" sz="2000" b="0" i="0" u="none" strike="noStrike" cap="none" normalizeH="0" baseline="0" dirty="0" smtClean="0">
              <a:ln>
                <a:noFill/>
              </a:ln>
              <a:solidFill>
                <a:srgbClr val="6633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663300"/>
              </a:solidFill>
              <a:effectLst/>
              <a:latin typeface="Times New Roman" pitchFamily="18" charset="0"/>
              <a:cs typeface="Times New Roman" pitchFamily="18" charset="0"/>
            </a:endParaRPr>
          </a:p>
        </p:txBody>
      </p:sp>
      <p:pic>
        <p:nvPicPr>
          <p:cNvPr id="2" name="Picture 3" descr="D:\проект мир детства осень все\c946fda8bffd7a2a22798917d7jw.gif"/>
          <p:cNvPicPr>
            <a:picLocks noChangeAspect="1" noChangeArrowheads="1"/>
          </p:cNvPicPr>
          <p:nvPr/>
        </p:nvPicPr>
        <p:blipFill>
          <a:blip r:embed="rId2"/>
          <a:srcRect/>
          <a:stretch>
            <a:fillRect/>
          </a:stretch>
        </p:blipFill>
        <p:spPr bwMode="auto">
          <a:xfrm>
            <a:off x="2285984" y="4929198"/>
            <a:ext cx="4357718" cy="1586636"/>
          </a:xfrm>
          <a:prstGeom prst="rect">
            <a:avLst/>
          </a:prstGeom>
          <a:noFill/>
        </p:spPr>
      </p:pic>
      <p:pic>
        <p:nvPicPr>
          <p:cNvPr id="5" name="Picture 2" descr="G:\проект мир детства осень все\6 - копия (2).png"/>
          <p:cNvPicPr>
            <a:picLocks noChangeAspect="1" noChangeArrowheads="1"/>
          </p:cNvPicPr>
          <p:nvPr/>
        </p:nvPicPr>
        <p:blipFill>
          <a:blip r:embed="rId3"/>
          <a:srcRect/>
          <a:stretch>
            <a:fillRect/>
          </a:stretch>
        </p:blipFill>
        <p:spPr bwMode="auto">
          <a:xfrm rot="1601397">
            <a:off x="7642637" y="369222"/>
            <a:ext cx="809625" cy="504825"/>
          </a:xfrm>
          <a:prstGeom prst="rect">
            <a:avLst/>
          </a:prstGeom>
          <a:noFill/>
        </p:spPr>
      </p:pic>
      <p:pic>
        <p:nvPicPr>
          <p:cNvPr id="6" name="Picture 2" descr="G:\проект мир детства осень все\6 - копия (2).png"/>
          <p:cNvPicPr>
            <a:picLocks noChangeAspect="1" noChangeArrowheads="1"/>
          </p:cNvPicPr>
          <p:nvPr/>
        </p:nvPicPr>
        <p:blipFill>
          <a:blip r:embed="rId3"/>
          <a:srcRect/>
          <a:stretch>
            <a:fillRect/>
          </a:stretch>
        </p:blipFill>
        <p:spPr bwMode="auto">
          <a:xfrm rot="14171428">
            <a:off x="7388248" y="4439212"/>
            <a:ext cx="809625" cy="504825"/>
          </a:xfrm>
          <a:prstGeom prst="rect">
            <a:avLst/>
          </a:prstGeom>
          <a:noFill/>
        </p:spPr>
      </p:pic>
      <p:pic>
        <p:nvPicPr>
          <p:cNvPr id="7" name="Picture 2" descr="G:\проект мир детства осень все\6 - копия (2).png"/>
          <p:cNvPicPr>
            <a:picLocks noChangeAspect="1" noChangeArrowheads="1"/>
          </p:cNvPicPr>
          <p:nvPr/>
        </p:nvPicPr>
        <p:blipFill>
          <a:blip r:embed="rId3"/>
          <a:srcRect/>
          <a:stretch>
            <a:fillRect/>
          </a:stretch>
        </p:blipFill>
        <p:spPr bwMode="auto">
          <a:xfrm rot="1601397">
            <a:off x="498837" y="5227006"/>
            <a:ext cx="809625" cy="5048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85728"/>
            <a:ext cx="8572560" cy="5386090"/>
          </a:xfrm>
          <a:prstGeom prst="rect">
            <a:avLst/>
          </a:prstGeom>
        </p:spPr>
        <p:txBody>
          <a:bodyPr wrap="square">
            <a:spAutoFit/>
          </a:bodyPr>
          <a:lstStyle/>
          <a:p>
            <a:pPr fontAlgn="base"/>
            <a:r>
              <a:rPr lang="ru-RU" sz="2000" b="1" dirty="0" smtClean="0">
                <a:solidFill>
                  <a:srgbClr val="663300"/>
                </a:solidFill>
                <a:latin typeface="Times New Roman" pitchFamily="18" charset="0"/>
                <a:ea typeface="Times New Roman" pitchFamily="18" charset="0"/>
                <a:cs typeface="Times New Roman" pitchFamily="18" charset="0"/>
              </a:rPr>
              <a:t>1.Осенняя выставка «Кладовые природы»</a:t>
            </a:r>
          </a:p>
          <a:p>
            <a:pPr fontAlgn="base"/>
            <a:endParaRPr lang="ru-RU" sz="2000" b="1" dirty="0" smtClean="0">
              <a:solidFill>
                <a:srgbClr val="663300"/>
              </a:solidFill>
              <a:latin typeface="Times New Roman" pitchFamily="18" charset="0"/>
              <a:cs typeface="Times New Roman" pitchFamily="18" charset="0"/>
            </a:endParaRPr>
          </a:p>
          <a:p>
            <a:pPr fontAlgn="base"/>
            <a:r>
              <a:rPr lang="ru-RU" sz="1600" dirty="0" smtClean="0">
                <a:solidFill>
                  <a:srgbClr val="663300"/>
                </a:solidFill>
                <a:latin typeface="Times New Roman" pitchFamily="18" charset="0"/>
                <a:cs typeface="Times New Roman" pitchFamily="18" charset="0"/>
              </a:rPr>
              <a:t>Золотая осень – это прекрасное время года для творчества - природа сама предлагает нам красочный и интересный материал для вдохновения.</a:t>
            </a:r>
          </a:p>
          <a:p>
            <a:pPr fontAlgn="base"/>
            <a:r>
              <a:rPr lang="ru-RU" sz="1600" dirty="0" smtClean="0">
                <a:solidFill>
                  <a:srgbClr val="663300"/>
                </a:solidFill>
                <a:latin typeface="Times New Roman" pitchFamily="18" charset="0"/>
                <a:cs typeface="Times New Roman" pitchFamily="18" charset="0"/>
              </a:rPr>
              <a:t>   Почти весь сентябрь в детском саду проводилась выставка «</a:t>
            </a:r>
            <a:r>
              <a:rPr lang="ru-RU" sz="1600" dirty="0" smtClean="0">
                <a:solidFill>
                  <a:srgbClr val="663300"/>
                </a:solidFill>
                <a:latin typeface="Times New Roman" pitchFamily="18" charset="0"/>
                <a:ea typeface="Times New Roman" pitchFamily="18" charset="0"/>
                <a:cs typeface="Times New Roman" pitchFamily="18" charset="0"/>
              </a:rPr>
              <a:t>Кладовые природы</a:t>
            </a:r>
            <a:r>
              <a:rPr lang="ru-RU" sz="1600" dirty="0" smtClean="0">
                <a:solidFill>
                  <a:srgbClr val="663300"/>
                </a:solidFill>
                <a:latin typeface="Times New Roman" pitchFamily="18" charset="0"/>
                <a:cs typeface="Times New Roman" pitchFamily="18" charset="0"/>
              </a:rPr>
              <a:t>– 2019». Казалось бы, обычные листья, природный материал, овощи, но разнообразие человеческой фантазии и творчества вновь поразило всех своими красками и неожиданными идеями. Дети вместе с родителями старательно готовились к конкурсу и представили самые лучшие свои творения. Все поделки, несомненно, были изготовлены с душой. Они поражают своей неповторимостью и яркостью. </a:t>
            </a:r>
          </a:p>
          <a:p>
            <a:pPr fontAlgn="base"/>
            <a:r>
              <a:rPr lang="ru-RU" sz="1600" dirty="0" smtClean="0">
                <a:solidFill>
                  <a:srgbClr val="663300"/>
                </a:solidFill>
                <a:latin typeface="Times New Roman" pitchFamily="18" charset="0"/>
                <a:cs typeface="Times New Roman" pitchFamily="18" charset="0"/>
              </a:rPr>
              <a:t>    Все, кто увидел нашу выставку, получили массу приятных  эмоций и впечатлений. Даже у самых строгих и уставших после рабочего дня взрослых на лицах появлялись светлые улыбки от встречи с необычной рукотворной  красотой.  А уж как эмоционально дети выражали свой восторг, увидев среди множества поделок свою единственную, лучшую, на их взгляд, поделку!  Они наперебой рассказывали, как все вместе мастерили свой шедевр. Все участники, несомненно, талантливы. Они приложили немало труда и фантазии, усидчивости и терпения.</a:t>
            </a:r>
          </a:p>
          <a:p>
            <a:pPr fontAlgn="base"/>
            <a:r>
              <a:rPr lang="ru-RU" sz="1600" dirty="0" smtClean="0">
                <a:solidFill>
                  <a:srgbClr val="663300"/>
                </a:solidFill>
                <a:latin typeface="Times New Roman" pitchFamily="18" charset="0"/>
                <a:cs typeface="Times New Roman" pitchFamily="18" charset="0"/>
              </a:rPr>
              <a:t>   Педагогический коллектив детского сада уверен, что проведение таких семейных конкурсов способствует созданию атмосферы доброжелательности, взаимопонимания, сотрудничества родителей, детей и педагогов. Мы выражаем благодарность всем за активное участие в конкурсе и надеемся, что подобные мероприятия в нашем детском саду будут проводиться еще не один раз.    А теперь, давайте посмотрим на это чудо!</a:t>
            </a:r>
            <a:endParaRPr lang="ru-RU" sz="1600" dirty="0">
              <a:solidFill>
                <a:srgbClr val="663300"/>
              </a:solidFill>
              <a:latin typeface="Times New Roman" pitchFamily="18" charset="0"/>
              <a:cs typeface="Times New Roman" pitchFamily="18" charset="0"/>
            </a:endParaRPr>
          </a:p>
        </p:txBody>
      </p:sp>
      <p:pic>
        <p:nvPicPr>
          <p:cNvPr id="3074" name="Picture 2" descr="G:\проект мир детства осень все\59a950ac977d7.png"/>
          <p:cNvPicPr>
            <a:picLocks noChangeAspect="1" noChangeArrowheads="1"/>
          </p:cNvPicPr>
          <p:nvPr/>
        </p:nvPicPr>
        <p:blipFill>
          <a:blip r:embed="rId2" cstate="email"/>
          <a:srcRect/>
          <a:stretch>
            <a:fillRect/>
          </a:stretch>
        </p:blipFill>
        <p:spPr bwMode="auto">
          <a:xfrm>
            <a:off x="3857620" y="5715016"/>
            <a:ext cx="1374172" cy="1000108"/>
          </a:xfrm>
          <a:prstGeom prst="rect">
            <a:avLst/>
          </a:prstGeom>
          <a:noFill/>
        </p:spPr>
      </p:pic>
      <p:pic>
        <p:nvPicPr>
          <p:cNvPr id="2" name="Picture 2" descr="D:\проект мир детства осень все\_110233-34.jpg"/>
          <p:cNvPicPr>
            <a:picLocks noChangeAspect="1" noChangeArrowheads="1"/>
          </p:cNvPicPr>
          <p:nvPr/>
        </p:nvPicPr>
        <p:blipFill>
          <a:blip r:embed="rId3" cstate="print"/>
          <a:srcRect/>
          <a:stretch>
            <a:fillRect/>
          </a:stretch>
        </p:blipFill>
        <p:spPr bwMode="auto">
          <a:xfrm>
            <a:off x="928662" y="5715016"/>
            <a:ext cx="1010667" cy="928670"/>
          </a:xfrm>
          <a:prstGeom prst="rect">
            <a:avLst/>
          </a:prstGeom>
          <a:noFill/>
        </p:spPr>
      </p:pic>
      <p:pic>
        <p:nvPicPr>
          <p:cNvPr id="3075" name="Picture 3" descr="D:\проект мир детства осень все\5.png"/>
          <p:cNvPicPr>
            <a:picLocks noChangeAspect="1" noChangeArrowheads="1"/>
          </p:cNvPicPr>
          <p:nvPr/>
        </p:nvPicPr>
        <p:blipFill>
          <a:blip r:embed="rId4"/>
          <a:srcRect/>
          <a:stretch>
            <a:fillRect/>
          </a:stretch>
        </p:blipFill>
        <p:spPr bwMode="auto">
          <a:xfrm>
            <a:off x="5857884" y="0"/>
            <a:ext cx="2928958" cy="973365"/>
          </a:xfrm>
          <a:prstGeom prst="rect">
            <a:avLst/>
          </a:prstGeom>
          <a:noFill/>
        </p:spPr>
      </p:pic>
      <p:pic>
        <p:nvPicPr>
          <p:cNvPr id="6" name="Picture 2" descr="D:\проект мир детства осень все\_110233-34.jpg"/>
          <p:cNvPicPr>
            <a:picLocks noChangeAspect="1" noChangeArrowheads="1"/>
          </p:cNvPicPr>
          <p:nvPr/>
        </p:nvPicPr>
        <p:blipFill>
          <a:blip r:embed="rId5" cstate="print"/>
          <a:srcRect/>
          <a:stretch>
            <a:fillRect/>
          </a:stretch>
        </p:blipFill>
        <p:spPr bwMode="auto">
          <a:xfrm flipH="1">
            <a:off x="7429520" y="5786454"/>
            <a:ext cx="989597" cy="92867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D:\проект мир детства осень все\проект 4 гр осень\сентябрь\IMG_20190930_153318.jpg"/>
          <p:cNvPicPr>
            <a:picLocks noChangeAspect="1" noChangeArrowheads="1"/>
          </p:cNvPicPr>
          <p:nvPr/>
        </p:nvPicPr>
        <p:blipFill>
          <a:blip r:embed="rId2" cstate="email"/>
          <a:srcRect/>
          <a:stretch>
            <a:fillRect/>
          </a:stretch>
        </p:blipFill>
        <p:spPr bwMode="auto">
          <a:xfrm>
            <a:off x="1500166" y="1785926"/>
            <a:ext cx="2816040" cy="1857388"/>
          </a:xfrm>
          <a:prstGeom prst="rect">
            <a:avLst/>
          </a:prstGeom>
          <a:noFill/>
          <a:ln>
            <a:solidFill>
              <a:srgbClr val="CC3300"/>
            </a:solidFill>
          </a:ln>
        </p:spPr>
      </p:pic>
      <p:sp>
        <p:nvSpPr>
          <p:cNvPr id="2" name="Заголовок 1"/>
          <p:cNvSpPr>
            <a:spLocks noGrp="1"/>
          </p:cNvSpPr>
          <p:nvPr>
            <p:ph type="title"/>
          </p:nvPr>
        </p:nvSpPr>
        <p:spPr>
          <a:xfrm>
            <a:off x="6357950" y="142852"/>
            <a:ext cx="2571768" cy="725470"/>
          </a:xfrm>
        </p:spPr>
        <p:txBody>
          <a:bodyPr>
            <a:normAutofit fontScale="90000"/>
          </a:bodyPr>
          <a:lstStyle/>
          <a:p>
            <a:r>
              <a:rPr lang="ru-RU" dirty="0" smtClean="0">
                <a:solidFill>
                  <a:srgbClr val="CC3300"/>
                </a:solidFill>
                <a:latin typeface="Times New Roman" pitchFamily="18" charset="0"/>
                <a:cs typeface="Times New Roman" pitchFamily="18" charset="0"/>
              </a:rPr>
              <a:t>4 группа</a:t>
            </a:r>
            <a:endParaRPr lang="ru-RU" dirty="0">
              <a:solidFill>
                <a:srgbClr val="CC3300"/>
              </a:solidFill>
              <a:latin typeface="Times New Roman" pitchFamily="18" charset="0"/>
              <a:cs typeface="Times New Roman" pitchFamily="18" charset="0"/>
            </a:endParaRPr>
          </a:p>
        </p:txBody>
      </p:sp>
      <p:pic>
        <p:nvPicPr>
          <p:cNvPr id="24589" name="Picture 13" descr="D:\проект мир детства осень все\проект 4 гр осень\сентябрь\IMG_20190930_153453.jpg"/>
          <p:cNvPicPr>
            <a:picLocks noChangeAspect="1" noChangeArrowheads="1"/>
          </p:cNvPicPr>
          <p:nvPr/>
        </p:nvPicPr>
        <p:blipFill>
          <a:blip r:embed="rId3" cstate="email"/>
          <a:srcRect/>
          <a:stretch>
            <a:fillRect/>
          </a:stretch>
        </p:blipFill>
        <p:spPr bwMode="auto">
          <a:xfrm>
            <a:off x="5857884" y="928670"/>
            <a:ext cx="2986569" cy="1928826"/>
          </a:xfrm>
          <a:prstGeom prst="rect">
            <a:avLst/>
          </a:prstGeom>
          <a:noFill/>
          <a:ln>
            <a:solidFill>
              <a:srgbClr val="CC3300"/>
            </a:solidFill>
          </a:ln>
        </p:spPr>
      </p:pic>
      <p:pic>
        <p:nvPicPr>
          <p:cNvPr id="24590" name="Picture 14" descr="D:\проект мир детства осень все\проект 4 гр осень\сентябрь\IMG_20190930_153630.jpg"/>
          <p:cNvPicPr>
            <a:picLocks noChangeAspect="1" noChangeArrowheads="1"/>
          </p:cNvPicPr>
          <p:nvPr/>
        </p:nvPicPr>
        <p:blipFill>
          <a:blip r:embed="rId4" cstate="email"/>
          <a:srcRect/>
          <a:stretch>
            <a:fillRect/>
          </a:stretch>
        </p:blipFill>
        <p:spPr bwMode="auto">
          <a:xfrm>
            <a:off x="3571868" y="3143248"/>
            <a:ext cx="2232038" cy="2714620"/>
          </a:xfrm>
          <a:prstGeom prst="rect">
            <a:avLst/>
          </a:prstGeom>
          <a:noFill/>
          <a:ln>
            <a:solidFill>
              <a:srgbClr val="CC3300"/>
            </a:solidFill>
          </a:ln>
        </p:spPr>
      </p:pic>
      <p:pic>
        <p:nvPicPr>
          <p:cNvPr id="24591" name="Picture 15" descr="D:\проект мир детства осень все\проект 4 гр осень\сентябрь\IMG_20190930_153839.jpg"/>
          <p:cNvPicPr>
            <a:picLocks noChangeAspect="1" noChangeArrowheads="1"/>
          </p:cNvPicPr>
          <p:nvPr/>
        </p:nvPicPr>
        <p:blipFill>
          <a:blip r:embed="rId5" cstate="email"/>
          <a:srcRect/>
          <a:stretch>
            <a:fillRect/>
          </a:stretch>
        </p:blipFill>
        <p:spPr bwMode="auto">
          <a:xfrm>
            <a:off x="142844" y="3143248"/>
            <a:ext cx="2071702" cy="2333938"/>
          </a:xfrm>
          <a:prstGeom prst="rect">
            <a:avLst/>
          </a:prstGeom>
          <a:noFill/>
          <a:ln>
            <a:solidFill>
              <a:srgbClr val="CC3300"/>
            </a:solidFill>
          </a:ln>
        </p:spPr>
      </p:pic>
      <p:pic>
        <p:nvPicPr>
          <p:cNvPr id="24592" name="Picture 16" descr="D:\проект мир детства осень все\проект 4 гр осень\сентябрь\IMG_20191001_111450.jpg"/>
          <p:cNvPicPr>
            <a:picLocks noChangeAspect="1" noChangeArrowheads="1"/>
          </p:cNvPicPr>
          <p:nvPr/>
        </p:nvPicPr>
        <p:blipFill>
          <a:blip r:embed="rId6" cstate="email"/>
          <a:srcRect/>
          <a:stretch>
            <a:fillRect/>
          </a:stretch>
        </p:blipFill>
        <p:spPr bwMode="auto">
          <a:xfrm>
            <a:off x="6643702" y="3643314"/>
            <a:ext cx="1969370" cy="2428868"/>
          </a:xfrm>
          <a:prstGeom prst="rect">
            <a:avLst/>
          </a:prstGeom>
          <a:noFill/>
          <a:ln>
            <a:solidFill>
              <a:srgbClr val="CC3300"/>
            </a:solidFill>
          </a:ln>
        </p:spPr>
      </p:pic>
      <p:pic>
        <p:nvPicPr>
          <p:cNvPr id="24593" name="Picture 17" descr="D:\проект мир детства осень все\проект 4 гр осень\сентябрь\IMG_20191011_110128.jpg"/>
          <p:cNvPicPr>
            <a:picLocks noChangeAspect="1" noChangeArrowheads="1"/>
          </p:cNvPicPr>
          <p:nvPr/>
        </p:nvPicPr>
        <p:blipFill>
          <a:blip r:embed="rId7" cstate="email"/>
          <a:srcRect/>
          <a:stretch>
            <a:fillRect/>
          </a:stretch>
        </p:blipFill>
        <p:spPr bwMode="auto">
          <a:xfrm>
            <a:off x="214282" y="285728"/>
            <a:ext cx="2143889" cy="2214578"/>
          </a:xfrm>
          <a:prstGeom prst="rect">
            <a:avLst/>
          </a:prstGeom>
          <a:noFill/>
          <a:ln>
            <a:solidFill>
              <a:srgbClr val="CC3300"/>
            </a:solidFill>
          </a:ln>
        </p:spPr>
      </p:pic>
      <p:sp>
        <p:nvSpPr>
          <p:cNvPr id="20" name="Прямоугольник 19"/>
          <p:cNvSpPr/>
          <p:nvPr/>
        </p:nvSpPr>
        <p:spPr>
          <a:xfrm>
            <a:off x="2643174" y="214290"/>
            <a:ext cx="3214710" cy="1661993"/>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Вся земля осыпана великолепными разноцветными листьями. Соберем самые красивые. У кого получился букет ярче и красивее? Полюбуйтесь только, какие великолепные панно из листьев сделали</a:t>
            </a:r>
            <a:r>
              <a:rPr lang="ru-RU" sz="1400" b="1" dirty="0" smtClean="0">
                <a:solidFill>
                  <a:srgbClr val="663300"/>
                </a:solidFill>
                <a:latin typeface="Times New Roman" pitchFamily="18" charset="0"/>
                <a:cs typeface="Times New Roman" pitchFamily="18" charset="0"/>
              </a:rPr>
              <a:t>  </a:t>
            </a:r>
            <a:r>
              <a:rPr lang="ru-RU" sz="1400" dirty="0" smtClean="0">
                <a:solidFill>
                  <a:srgbClr val="663300"/>
                </a:solidFill>
                <a:latin typeface="Times New Roman" pitchFamily="18" charset="0"/>
                <a:cs typeface="Times New Roman" pitchFamily="18" charset="0"/>
              </a:rPr>
              <a:t>Настя </a:t>
            </a:r>
            <a:r>
              <a:rPr lang="ru-RU" sz="1400" dirty="0" err="1" smtClean="0">
                <a:solidFill>
                  <a:srgbClr val="663300"/>
                </a:solidFill>
                <a:latin typeface="Times New Roman" pitchFamily="18" charset="0"/>
                <a:cs typeface="Times New Roman" pitchFamily="18" charset="0"/>
              </a:rPr>
              <a:t>Метелищенко</a:t>
            </a:r>
            <a:r>
              <a:rPr lang="ru-RU" sz="1400" dirty="0" smtClean="0">
                <a:solidFill>
                  <a:srgbClr val="663300"/>
                </a:solidFill>
                <a:latin typeface="Times New Roman" pitchFamily="18" charset="0"/>
                <a:cs typeface="Times New Roman" pitchFamily="18" charset="0"/>
              </a:rPr>
              <a:t> со своей мамой. </a:t>
            </a:r>
            <a:endParaRPr lang="ru-RU" sz="1400" dirty="0">
              <a:solidFill>
                <a:srgbClr val="663300"/>
              </a:solidFill>
              <a:latin typeface="Times New Roman" pitchFamily="18" charset="0"/>
              <a:cs typeface="Times New Roman" pitchFamily="18" charset="0"/>
            </a:endParaRPr>
          </a:p>
        </p:txBody>
      </p:sp>
      <p:sp>
        <p:nvSpPr>
          <p:cNvPr id="21" name="Прямоугольник 20"/>
          <p:cNvSpPr/>
          <p:nvPr/>
        </p:nvSpPr>
        <p:spPr>
          <a:xfrm>
            <a:off x="6000760" y="2928934"/>
            <a:ext cx="3143240" cy="523220"/>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Даша, какая корзина красивая из цветов и ягод у тебя получилась!</a:t>
            </a:r>
            <a:endParaRPr lang="ru-RU" sz="1400" dirty="0">
              <a:solidFill>
                <a:srgbClr val="663300"/>
              </a:solidFill>
              <a:latin typeface="Times New Roman" pitchFamily="18" charset="0"/>
              <a:cs typeface="Times New Roman" pitchFamily="18" charset="0"/>
            </a:endParaRPr>
          </a:p>
        </p:txBody>
      </p:sp>
      <p:sp>
        <p:nvSpPr>
          <p:cNvPr id="22" name="Прямоугольник 21"/>
          <p:cNvSpPr/>
          <p:nvPr/>
        </p:nvSpPr>
        <p:spPr>
          <a:xfrm>
            <a:off x="6286512" y="6072206"/>
            <a:ext cx="2857488" cy="738664"/>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Да, нелегко было Егору превратить эти две кукурузы вот в таких веселых человечков.</a:t>
            </a:r>
            <a:endParaRPr lang="ru-RU" sz="1400" dirty="0">
              <a:solidFill>
                <a:srgbClr val="663300"/>
              </a:solidFill>
              <a:latin typeface="Times New Roman" pitchFamily="18" charset="0"/>
              <a:cs typeface="Times New Roman" pitchFamily="18" charset="0"/>
            </a:endParaRPr>
          </a:p>
        </p:txBody>
      </p:sp>
      <p:sp>
        <p:nvSpPr>
          <p:cNvPr id="23" name="Прямоугольник 22"/>
          <p:cNvSpPr/>
          <p:nvPr/>
        </p:nvSpPr>
        <p:spPr>
          <a:xfrm>
            <a:off x="214282" y="5500702"/>
            <a:ext cx="2714628" cy="1169551"/>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А</a:t>
            </a:r>
            <a:r>
              <a:rPr lang="ru-RU" sz="1400" b="1" dirty="0" smtClean="0">
                <a:solidFill>
                  <a:srgbClr val="663300"/>
                </a:solidFill>
                <a:latin typeface="Times New Roman" pitchFamily="18" charset="0"/>
                <a:cs typeface="Times New Roman" pitchFamily="18" charset="0"/>
              </a:rPr>
              <a:t> Маше </a:t>
            </a:r>
            <a:r>
              <a:rPr lang="ru-RU" sz="1400" dirty="0" smtClean="0">
                <a:solidFill>
                  <a:srgbClr val="663300"/>
                </a:solidFill>
                <a:latin typeface="Times New Roman" pitchFamily="18" charset="0"/>
                <a:cs typeface="Times New Roman" pitchFamily="18" charset="0"/>
              </a:rPr>
              <a:t>приглянулся вот этот толстенький патиссон. « Что же можно из него сделать? Сделаю- </a:t>
            </a:r>
            <a:r>
              <a:rPr lang="ru-RU" sz="1400" dirty="0" err="1" smtClean="0">
                <a:solidFill>
                  <a:srgbClr val="663300"/>
                </a:solidFill>
                <a:latin typeface="Times New Roman" pitchFamily="18" charset="0"/>
                <a:cs typeface="Times New Roman" pitchFamily="18" charset="0"/>
              </a:rPr>
              <a:t>ка</a:t>
            </a:r>
            <a:r>
              <a:rPr lang="ru-RU" sz="1400" dirty="0" smtClean="0">
                <a:solidFill>
                  <a:srgbClr val="663300"/>
                </a:solidFill>
                <a:latin typeface="Times New Roman" pitchFamily="18" charset="0"/>
                <a:cs typeface="Times New Roman" pitchFamily="18" charset="0"/>
              </a:rPr>
              <a:t> из него ежика!» Вот такой ежик необычный получился. </a:t>
            </a:r>
            <a:endParaRPr lang="ru-RU" sz="1400" dirty="0">
              <a:solidFill>
                <a:srgbClr val="663300"/>
              </a:solidFill>
              <a:latin typeface="Times New Roman" pitchFamily="18" charset="0"/>
              <a:cs typeface="Times New Roman" pitchFamily="18" charset="0"/>
            </a:endParaRPr>
          </a:p>
        </p:txBody>
      </p:sp>
      <p:sp>
        <p:nvSpPr>
          <p:cNvPr id="24" name="Прямоугольник 23"/>
          <p:cNvSpPr/>
          <p:nvPr/>
        </p:nvSpPr>
        <p:spPr>
          <a:xfrm>
            <a:off x="3286116" y="6000768"/>
            <a:ext cx="2571768" cy="738664"/>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Что за чудо- дерево сделали Маша со своей мамой Ольгой Владимировной!</a:t>
            </a:r>
            <a:endParaRPr lang="ru-RU" sz="1400" dirty="0">
              <a:solidFill>
                <a:srgbClr val="663300"/>
              </a:solidFill>
              <a:latin typeface="Times New Roman" pitchFamily="18" charset="0"/>
              <a:cs typeface="Times New Roman" pitchFamily="18" charset="0"/>
            </a:endParaRPr>
          </a:p>
        </p:txBody>
      </p:sp>
      <p:pic>
        <p:nvPicPr>
          <p:cNvPr id="24594" name="Picture 18" descr="D:\проект мир детства осень все\19.png"/>
          <p:cNvPicPr>
            <a:picLocks noChangeAspect="1" noChangeArrowheads="1"/>
          </p:cNvPicPr>
          <p:nvPr/>
        </p:nvPicPr>
        <p:blipFill>
          <a:blip r:embed="rId8" cstate="email"/>
          <a:srcRect/>
          <a:stretch>
            <a:fillRect/>
          </a:stretch>
        </p:blipFill>
        <p:spPr bwMode="auto">
          <a:xfrm>
            <a:off x="4500562" y="1928802"/>
            <a:ext cx="1118396" cy="928694"/>
          </a:xfrm>
          <a:prstGeom prst="rect">
            <a:avLst/>
          </a:prstGeom>
          <a:noFill/>
        </p:spPr>
      </p:pic>
      <p:pic>
        <p:nvPicPr>
          <p:cNvPr id="15" name="Picture 4" descr="G:\проект мир детства осень все\Безымянный.png"/>
          <p:cNvPicPr>
            <a:picLocks noChangeAspect="1" noChangeArrowheads="1"/>
          </p:cNvPicPr>
          <p:nvPr/>
        </p:nvPicPr>
        <p:blipFill>
          <a:blip r:embed="rId9" cstate="email"/>
          <a:srcRect/>
          <a:stretch>
            <a:fillRect/>
          </a:stretch>
        </p:blipFill>
        <p:spPr bwMode="auto">
          <a:xfrm>
            <a:off x="2357422" y="4000504"/>
            <a:ext cx="1104900" cy="14382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проект мир детства осень все\проект 4 гр осень\сентябрь\IMG_20190930_154006.jpg"/>
          <p:cNvPicPr>
            <a:picLocks noChangeAspect="1" noChangeArrowheads="1"/>
          </p:cNvPicPr>
          <p:nvPr/>
        </p:nvPicPr>
        <p:blipFill>
          <a:blip r:embed="rId2" cstate="email"/>
          <a:srcRect/>
          <a:stretch>
            <a:fillRect/>
          </a:stretch>
        </p:blipFill>
        <p:spPr bwMode="auto">
          <a:xfrm>
            <a:off x="357158" y="285728"/>
            <a:ext cx="2022652" cy="2714644"/>
          </a:xfrm>
          <a:prstGeom prst="rect">
            <a:avLst/>
          </a:prstGeom>
          <a:noFill/>
          <a:ln>
            <a:solidFill>
              <a:srgbClr val="CC3300"/>
            </a:solidFill>
          </a:ln>
        </p:spPr>
      </p:pic>
      <p:pic>
        <p:nvPicPr>
          <p:cNvPr id="3" name="Picture 6" descr="D:\проект мир детства осень все\проект 4 гр осень\сентябрь\IMG_20191001_111135.jpg"/>
          <p:cNvPicPr>
            <a:picLocks noChangeAspect="1" noChangeArrowheads="1"/>
          </p:cNvPicPr>
          <p:nvPr/>
        </p:nvPicPr>
        <p:blipFill>
          <a:blip r:embed="rId3" cstate="email"/>
          <a:srcRect/>
          <a:stretch>
            <a:fillRect/>
          </a:stretch>
        </p:blipFill>
        <p:spPr bwMode="auto">
          <a:xfrm>
            <a:off x="3214678" y="1214422"/>
            <a:ext cx="1901187" cy="2500330"/>
          </a:xfrm>
          <a:prstGeom prst="rect">
            <a:avLst/>
          </a:prstGeom>
          <a:noFill/>
          <a:ln>
            <a:solidFill>
              <a:srgbClr val="CC3300"/>
            </a:solidFill>
          </a:ln>
        </p:spPr>
      </p:pic>
      <p:sp>
        <p:nvSpPr>
          <p:cNvPr id="4" name="Прямоугольник 3"/>
          <p:cNvSpPr/>
          <p:nvPr/>
        </p:nvSpPr>
        <p:spPr>
          <a:xfrm>
            <a:off x="2571736" y="285728"/>
            <a:ext cx="2857520" cy="954107"/>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Настя и Юлия Леонидовна в своей осенней поделке использовали шишки и посмотрите, что из этого получилось. </a:t>
            </a:r>
            <a:endParaRPr lang="ru-RU" sz="1400" dirty="0">
              <a:solidFill>
                <a:srgbClr val="663300"/>
              </a:solidFill>
              <a:latin typeface="Times New Roman" pitchFamily="18" charset="0"/>
              <a:cs typeface="Times New Roman" pitchFamily="18" charset="0"/>
            </a:endParaRPr>
          </a:p>
        </p:txBody>
      </p:sp>
      <p:pic>
        <p:nvPicPr>
          <p:cNvPr id="5" name="Picture 5" descr="D:\проект мир детства осень все\проект 4 гр осень\сентябрь\IMG_20191001_111027.jpg"/>
          <p:cNvPicPr>
            <a:picLocks noChangeAspect="1" noChangeArrowheads="1"/>
          </p:cNvPicPr>
          <p:nvPr/>
        </p:nvPicPr>
        <p:blipFill>
          <a:blip r:embed="rId4" cstate="email"/>
          <a:srcRect/>
          <a:stretch>
            <a:fillRect/>
          </a:stretch>
        </p:blipFill>
        <p:spPr bwMode="auto">
          <a:xfrm>
            <a:off x="5929322" y="857232"/>
            <a:ext cx="2786082" cy="1887508"/>
          </a:xfrm>
          <a:prstGeom prst="rect">
            <a:avLst/>
          </a:prstGeom>
          <a:noFill/>
          <a:ln>
            <a:solidFill>
              <a:srgbClr val="CC3300"/>
            </a:solidFill>
          </a:ln>
        </p:spPr>
      </p:pic>
      <p:sp>
        <p:nvSpPr>
          <p:cNvPr id="6" name="Прямоугольник 5"/>
          <p:cNvSpPr/>
          <p:nvPr/>
        </p:nvSpPr>
        <p:spPr>
          <a:xfrm>
            <a:off x="5715008" y="285728"/>
            <a:ext cx="3428992" cy="523220"/>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А у Рината красуются не только листья, но и осенние садовые цветы.</a:t>
            </a:r>
            <a:endParaRPr lang="ru-RU" sz="1400" dirty="0">
              <a:solidFill>
                <a:srgbClr val="663300"/>
              </a:solidFill>
              <a:latin typeface="Times New Roman" pitchFamily="18" charset="0"/>
              <a:cs typeface="Times New Roman" pitchFamily="18" charset="0"/>
            </a:endParaRPr>
          </a:p>
        </p:txBody>
      </p:sp>
      <p:sp>
        <p:nvSpPr>
          <p:cNvPr id="7" name="Прямоугольник 6"/>
          <p:cNvSpPr/>
          <p:nvPr/>
        </p:nvSpPr>
        <p:spPr>
          <a:xfrm>
            <a:off x="214282" y="3071810"/>
            <a:ext cx="3214678" cy="1169551"/>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Ух, какие овощи в нашем огороде! И все они нарядные с красивыми цветочками из шишек собрались на праздник урожая. «Хоть бы никто не догадался, что мы овощи, а то...» </a:t>
            </a:r>
            <a:endParaRPr lang="ru-RU" sz="1400" dirty="0">
              <a:solidFill>
                <a:srgbClr val="663300"/>
              </a:solidFill>
              <a:latin typeface="Times New Roman" pitchFamily="18" charset="0"/>
              <a:cs typeface="Times New Roman" pitchFamily="18" charset="0"/>
            </a:endParaRPr>
          </a:p>
        </p:txBody>
      </p:sp>
      <p:pic>
        <p:nvPicPr>
          <p:cNvPr id="8" name="Picture 4" descr="D:\проект мир детства осень все\проект 4 гр осень\сентябрь\IMG_20190930_154414.jpg"/>
          <p:cNvPicPr>
            <a:picLocks noChangeAspect="1" noChangeArrowheads="1"/>
          </p:cNvPicPr>
          <p:nvPr/>
        </p:nvPicPr>
        <p:blipFill>
          <a:blip r:embed="rId5" cstate="email"/>
          <a:srcRect/>
          <a:stretch>
            <a:fillRect/>
          </a:stretch>
        </p:blipFill>
        <p:spPr bwMode="auto">
          <a:xfrm>
            <a:off x="285720" y="4352862"/>
            <a:ext cx="2286016" cy="2505138"/>
          </a:xfrm>
          <a:prstGeom prst="rect">
            <a:avLst/>
          </a:prstGeom>
          <a:noFill/>
          <a:ln>
            <a:solidFill>
              <a:srgbClr val="CC3300"/>
            </a:solidFill>
          </a:ln>
        </p:spPr>
      </p:pic>
      <p:sp>
        <p:nvSpPr>
          <p:cNvPr id="9" name="Прямоугольник 8"/>
          <p:cNvSpPr/>
          <p:nvPr/>
        </p:nvSpPr>
        <p:spPr>
          <a:xfrm>
            <a:off x="5143504" y="2857496"/>
            <a:ext cx="3286116" cy="738664"/>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А вот такой необычный венок придумали и сделали Денис вместе со своей мамой. </a:t>
            </a:r>
            <a:endParaRPr lang="ru-RU" sz="1400" dirty="0">
              <a:solidFill>
                <a:srgbClr val="663300"/>
              </a:solidFill>
              <a:latin typeface="Times New Roman" pitchFamily="18" charset="0"/>
              <a:cs typeface="Times New Roman" pitchFamily="18" charset="0"/>
            </a:endParaRPr>
          </a:p>
        </p:txBody>
      </p:sp>
      <p:pic>
        <p:nvPicPr>
          <p:cNvPr id="10" name="Picture 3" descr="D:\проект мир детства осень все\проект 4 гр осень\сентябрь\IMG_20190930_154131.jpg"/>
          <p:cNvPicPr>
            <a:picLocks noChangeAspect="1" noChangeArrowheads="1"/>
          </p:cNvPicPr>
          <p:nvPr/>
        </p:nvPicPr>
        <p:blipFill>
          <a:blip r:embed="rId6" cstate="email"/>
          <a:srcRect/>
          <a:stretch>
            <a:fillRect/>
          </a:stretch>
        </p:blipFill>
        <p:spPr bwMode="auto">
          <a:xfrm>
            <a:off x="6215074" y="3786190"/>
            <a:ext cx="2319634" cy="2816699"/>
          </a:xfrm>
          <a:prstGeom prst="rect">
            <a:avLst/>
          </a:prstGeom>
          <a:noFill/>
          <a:ln>
            <a:solidFill>
              <a:srgbClr val="CC3300"/>
            </a:solidFill>
          </a:ln>
        </p:spPr>
      </p:pic>
      <p:sp>
        <p:nvSpPr>
          <p:cNvPr id="11" name="Прямоугольник 10"/>
          <p:cNvSpPr/>
          <p:nvPr/>
        </p:nvSpPr>
        <p:spPr>
          <a:xfrm>
            <a:off x="2857488" y="5000636"/>
            <a:ext cx="3428992" cy="1600438"/>
          </a:xfrm>
          <a:prstGeom prst="rect">
            <a:avLst/>
          </a:prstGeom>
        </p:spPr>
        <p:txBody>
          <a:bodyPr wrap="square">
            <a:spAutoFit/>
          </a:bodyPr>
          <a:lstStyle/>
          <a:p>
            <a:r>
              <a:rPr lang="ru-RU" sz="1400" dirty="0" smtClean="0">
                <a:solidFill>
                  <a:srgbClr val="663300"/>
                </a:solidFill>
                <a:latin typeface="Times New Roman" pitchFamily="18" charset="0"/>
                <a:cs typeface="Times New Roman" pitchFamily="18" charset="0"/>
              </a:rPr>
              <a:t>Эх, картошка, картошечка, кто ее не любит, столько вкусных блюд готовит Елена Валерьевна своей семье из этого овоща! Поэтому Илья твердо знал, что именно такую веселую, картофельную, мышиную команду всей семьей сделают. Правда, здорово получилось! </a:t>
            </a:r>
            <a:endParaRPr lang="ru-RU" sz="1400" dirty="0">
              <a:solidFill>
                <a:srgbClr val="663300"/>
              </a:solidFill>
              <a:latin typeface="Times New Roman" pitchFamily="18" charset="0"/>
              <a:cs typeface="Times New Roman" pitchFamily="18" charset="0"/>
            </a:endParaRPr>
          </a:p>
        </p:txBody>
      </p:sp>
      <p:pic>
        <p:nvPicPr>
          <p:cNvPr id="6146" name="Picture 2" descr="G:\проект мир детства осень все\2.png"/>
          <p:cNvPicPr>
            <a:picLocks noChangeAspect="1" noChangeArrowheads="1"/>
          </p:cNvPicPr>
          <p:nvPr/>
        </p:nvPicPr>
        <p:blipFill>
          <a:blip r:embed="rId7" cstate="email"/>
          <a:srcRect/>
          <a:stretch>
            <a:fillRect/>
          </a:stretch>
        </p:blipFill>
        <p:spPr bwMode="auto">
          <a:xfrm>
            <a:off x="3571868" y="3857628"/>
            <a:ext cx="1928826" cy="111949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8926" y="285728"/>
            <a:ext cx="4000528" cy="714396"/>
          </a:xfrm>
        </p:spPr>
        <p:txBody>
          <a:bodyPr>
            <a:normAutofit/>
          </a:bodyPr>
          <a:lstStyle/>
          <a:p>
            <a:r>
              <a:rPr lang="ru-RU" sz="3200" dirty="0" smtClean="0">
                <a:solidFill>
                  <a:srgbClr val="663300"/>
                </a:solidFill>
                <a:latin typeface="Times New Roman" pitchFamily="18" charset="0"/>
                <a:cs typeface="Times New Roman" pitchFamily="18" charset="0"/>
              </a:rPr>
              <a:t>1 группа</a:t>
            </a:r>
            <a:endParaRPr lang="ru-RU" sz="3200" dirty="0">
              <a:solidFill>
                <a:srgbClr val="663300"/>
              </a:solidFill>
              <a:latin typeface="Times New Roman" pitchFamily="18" charset="0"/>
              <a:cs typeface="Times New Roman" pitchFamily="18" charset="0"/>
            </a:endParaRPr>
          </a:p>
        </p:txBody>
      </p:sp>
      <p:pic>
        <p:nvPicPr>
          <p:cNvPr id="3" name="Picture 7" descr="D:\проект мир детства осень все\мир детства 1 гр\поделки\20191008_081959.jpg"/>
          <p:cNvPicPr>
            <a:picLocks noChangeAspect="1" noChangeArrowheads="1"/>
          </p:cNvPicPr>
          <p:nvPr/>
        </p:nvPicPr>
        <p:blipFill>
          <a:blip r:embed="rId2" cstate="email"/>
          <a:srcRect/>
          <a:stretch>
            <a:fillRect/>
          </a:stretch>
        </p:blipFill>
        <p:spPr bwMode="auto">
          <a:xfrm>
            <a:off x="285720" y="2857496"/>
            <a:ext cx="2071702" cy="2857520"/>
          </a:xfrm>
          <a:prstGeom prst="rect">
            <a:avLst/>
          </a:prstGeom>
          <a:noFill/>
          <a:ln>
            <a:solidFill>
              <a:srgbClr val="663300"/>
            </a:solidFill>
          </a:ln>
        </p:spPr>
      </p:pic>
      <p:pic>
        <p:nvPicPr>
          <p:cNvPr id="4" name="Picture 3" descr="D:\проект мир детства осень все\мир детства 1 гр\поделки\20191001_174347.jpg"/>
          <p:cNvPicPr>
            <a:picLocks noChangeAspect="1" noChangeArrowheads="1"/>
          </p:cNvPicPr>
          <p:nvPr/>
        </p:nvPicPr>
        <p:blipFill>
          <a:blip r:embed="rId3" cstate="email"/>
          <a:srcRect/>
          <a:stretch>
            <a:fillRect/>
          </a:stretch>
        </p:blipFill>
        <p:spPr bwMode="auto">
          <a:xfrm>
            <a:off x="2428860" y="1142984"/>
            <a:ext cx="2786112" cy="1928826"/>
          </a:xfrm>
          <a:prstGeom prst="rect">
            <a:avLst/>
          </a:prstGeom>
          <a:noFill/>
          <a:ln>
            <a:solidFill>
              <a:srgbClr val="663300"/>
            </a:solidFill>
          </a:ln>
        </p:spPr>
      </p:pic>
      <p:pic>
        <p:nvPicPr>
          <p:cNvPr id="5" name="Picture 17" descr="D:\проект мир детства осень все\мир детства 1 гр\поделки\20191001_174339.jpg"/>
          <p:cNvPicPr>
            <a:picLocks noChangeAspect="1" noChangeArrowheads="1"/>
          </p:cNvPicPr>
          <p:nvPr/>
        </p:nvPicPr>
        <p:blipFill>
          <a:blip r:embed="rId4" cstate="email"/>
          <a:srcRect/>
          <a:stretch>
            <a:fillRect/>
          </a:stretch>
        </p:blipFill>
        <p:spPr bwMode="auto">
          <a:xfrm>
            <a:off x="6000760" y="357166"/>
            <a:ext cx="2928958" cy="2141536"/>
          </a:xfrm>
          <a:prstGeom prst="rect">
            <a:avLst/>
          </a:prstGeom>
          <a:noFill/>
          <a:ln>
            <a:solidFill>
              <a:srgbClr val="663300"/>
            </a:solidFill>
          </a:ln>
        </p:spPr>
      </p:pic>
      <p:pic>
        <p:nvPicPr>
          <p:cNvPr id="7" name="Picture 4" descr="D:\проект мир детства осень все\мир детства 1 гр\поделки\20191001_174356.jpg"/>
          <p:cNvPicPr>
            <a:picLocks noChangeAspect="1" noChangeArrowheads="1"/>
          </p:cNvPicPr>
          <p:nvPr/>
        </p:nvPicPr>
        <p:blipFill>
          <a:blip r:embed="rId5" cstate="email"/>
          <a:srcRect/>
          <a:stretch>
            <a:fillRect/>
          </a:stretch>
        </p:blipFill>
        <p:spPr bwMode="auto">
          <a:xfrm>
            <a:off x="5072066" y="2571744"/>
            <a:ext cx="2996648" cy="2074580"/>
          </a:xfrm>
          <a:prstGeom prst="rect">
            <a:avLst/>
          </a:prstGeom>
          <a:noFill/>
          <a:ln>
            <a:solidFill>
              <a:srgbClr val="663300"/>
            </a:solidFill>
          </a:ln>
        </p:spPr>
      </p:pic>
      <p:pic>
        <p:nvPicPr>
          <p:cNvPr id="8" name="Picture 16" descr="D:\проект мир детства осень все\мир детства 1 гр\поделки\20191008_081959.jpg"/>
          <p:cNvPicPr>
            <a:picLocks noChangeAspect="1" noChangeArrowheads="1"/>
          </p:cNvPicPr>
          <p:nvPr/>
        </p:nvPicPr>
        <p:blipFill>
          <a:blip r:embed="rId6" cstate="email"/>
          <a:srcRect/>
          <a:stretch>
            <a:fillRect/>
          </a:stretch>
        </p:blipFill>
        <p:spPr bwMode="auto">
          <a:xfrm>
            <a:off x="6357950" y="4643446"/>
            <a:ext cx="2601221" cy="1928826"/>
          </a:xfrm>
          <a:prstGeom prst="rect">
            <a:avLst/>
          </a:prstGeom>
          <a:noFill/>
          <a:ln>
            <a:solidFill>
              <a:srgbClr val="663300"/>
            </a:solidFill>
          </a:ln>
        </p:spPr>
      </p:pic>
      <p:pic>
        <p:nvPicPr>
          <p:cNvPr id="10" name="Picture 5" descr="D:\проект мир детства осень все\мир детства 1 гр\поделки\20191008_081735.jpg"/>
          <p:cNvPicPr>
            <a:picLocks noChangeAspect="1" noChangeArrowheads="1"/>
          </p:cNvPicPr>
          <p:nvPr/>
        </p:nvPicPr>
        <p:blipFill>
          <a:blip r:embed="rId7" cstate="email"/>
          <a:srcRect/>
          <a:stretch>
            <a:fillRect/>
          </a:stretch>
        </p:blipFill>
        <p:spPr bwMode="auto">
          <a:xfrm>
            <a:off x="2500298" y="4500570"/>
            <a:ext cx="3071834" cy="2126631"/>
          </a:xfrm>
          <a:prstGeom prst="rect">
            <a:avLst/>
          </a:prstGeom>
          <a:noFill/>
          <a:ln>
            <a:solidFill>
              <a:srgbClr val="663300"/>
            </a:solidFill>
          </a:ln>
        </p:spPr>
      </p:pic>
      <p:pic>
        <p:nvPicPr>
          <p:cNvPr id="11" name="Picture 19" descr="D:\проект мир детства осень все\19.png"/>
          <p:cNvPicPr>
            <a:picLocks noChangeAspect="1" noChangeArrowheads="1"/>
          </p:cNvPicPr>
          <p:nvPr/>
        </p:nvPicPr>
        <p:blipFill>
          <a:blip r:embed="rId8" cstate="email"/>
          <a:srcRect/>
          <a:stretch>
            <a:fillRect/>
          </a:stretch>
        </p:blipFill>
        <p:spPr bwMode="auto">
          <a:xfrm rot="16200000">
            <a:off x="3335116" y="3237125"/>
            <a:ext cx="1106913" cy="919158"/>
          </a:xfrm>
          <a:prstGeom prst="rect">
            <a:avLst/>
          </a:prstGeom>
          <a:noFill/>
        </p:spPr>
      </p:pic>
      <p:pic>
        <p:nvPicPr>
          <p:cNvPr id="12" name="Picture 13" descr="D:\Рабочий стол\проект картинки\110541204_Z1gCDG0bdY.gif"/>
          <p:cNvPicPr>
            <a:picLocks noChangeAspect="1" noChangeArrowheads="1"/>
          </p:cNvPicPr>
          <p:nvPr/>
        </p:nvPicPr>
        <p:blipFill>
          <a:blip r:embed="rId9" cstate="email"/>
          <a:srcRect/>
          <a:stretch>
            <a:fillRect/>
          </a:stretch>
        </p:blipFill>
        <p:spPr bwMode="auto">
          <a:xfrm>
            <a:off x="0" y="357166"/>
            <a:ext cx="2336626" cy="23366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1223</Words>
  <PresentationFormat>Экран (4:3)</PresentationFormat>
  <Paragraphs>107</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4 группа</vt:lpstr>
      <vt:lpstr>Слайд 8</vt:lpstr>
      <vt:lpstr>1 группа</vt:lpstr>
      <vt:lpstr>3 группа</vt:lpstr>
      <vt:lpstr>Слайд 11</vt:lpstr>
      <vt:lpstr>6 группа</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School76_10</dc:creator>
  <cp:lastModifiedBy>School76_10</cp:lastModifiedBy>
  <cp:revision>68</cp:revision>
  <dcterms:created xsi:type="dcterms:W3CDTF">2019-11-18T08:08:19Z</dcterms:created>
  <dcterms:modified xsi:type="dcterms:W3CDTF">2019-12-03T05:56:40Z</dcterms:modified>
</cp:coreProperties>
</file>