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0" r:id="rId5"/>
    <p:sldId id="275" r:id="rId6"/>
    <p:sldId id="276" r:id="rId7"/>
    <p:sldId id="277" r:id="rId8"/>
    <p:sldId id="278" r:id="rId9"/>
    <p:sldId id="279" r:id="rId10"/>
    <p:sldId id="261" r:id="rId11"/>
    <p:sldId id="280" r:id="rId12"/>
    <p:sldId id="272" r:id="rId13"/>
    <p:sldId id="268" r:id="rId14"/>
    <p:sldId id="267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FF0000"/>
    <a:srgbClr val="001C74"/>
    <a:srgbClr val="003399"/>
    <a:srgbClr val="000000"/>
    <a:srgbClr val="000099"/>
    <a:srgbClr val="045C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514" autoAdjust="0"/>
  </p:normalViewPr>
  <p:slideViewPr>
    <p:cSldViewPr>
      <p:cViewPr varScale="1">
        <p:scale>
          <a:sx n="123" d="100"/>
          <a:sy n="123" d="100"/>
        </p:scale>
        <p:origin x="-1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98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6.9841269841269871E-2"/>
          <c:y val="6.2350119904076781E-2"/>
          <c:w val="0.58730158730158755"/>
          <c:h val="0.7242206235011995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 высокий уровень</c:v>
                </c:pt>
              </c:strCache>
            </c:strRef>
          </c:tx>
          <c:spPr>
            <a:solidFill>
              <a:schemeClr val="accent1"/>
            </a:solidFill>
            <a:ln w="8303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Sheet1!$B$1:$E$1</c:f>
              <c:numCache>
                <c:formatCode>General</c:formatCode>
                <c:ptCount val="4"/>
                <c:pt idx="0">
                  <c:v>2016</c:v>
                </c:pt>
              </c:numCache>
            </c:numRef>
          </c:cat>
          <c:val>
            <c:numRef>
              <c:f>Sheet1!$B$2:$E$2</c:f>
              <c:numCache>
                <c:formatCode>General</c:formatCode>
                <c:ptCount val="4"/>
                <c:pt idx="0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средний уровень</c:v>
                </c:pt>
              </c:strCache>
            </c:strRef>
          </c:tx>
          <c:spPr>
            <a:solidFill>
              <a:schemeClr val="accent2"/>
            </a:solidFill>
            <a:ln w="8303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Sheet1!$B$1:$E$1</c:f>
              <c:numCache>
                <c:formatCode>General</c:formatCode>
                <c:ptCount val="4"/>
                <c:pt idx="0">
                  <c:v>2016</c:v>
                </c:pt>
              </c:numCache>
            </c:numRef>
          </c:cat>
          <c:val>
            <c:numRef>
              <c:f>Sheet1!$B$3:$E$3</c:f>
              <c:numCache>
                <c:formatCode>General</c:formatCode>
                <c:ptCount val="4"/>
                <c:pt idx="0">
                  <c:v>20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низкий уровень</c:v>
                </c:pt>
              </c:strCache>
            </c:strRef>
          </c:tx>
          <c:spPr>
            <a:solidFill>
              <a:schemeClr val="hlink"/>
            </a:solidFill>
            <a:ln w="8303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Sheet1!$B$1:$E$1</c:f>
              <c:numCache>
                <c:formatCode>General</c:formatCode>
                <c:ptCount val="4"/>
                <c:pt idx="0">
                  <c:v>2016</c:v>
                </c:pt>
              </c:numCache>
            </c:numRef>
          </c:cat>
          <c:val>
            <c:numRef>
              <c:f>Sheet1!$B$4:$E$4</c:f>
              <c:numCache>
                <c:formatCode>General</c:formatCode>
                <c:ptCount val="4"/>
                <c:pt idx="0">
                  <c:v>80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5318528"/>
        <c:axId val="5320064"/>
        <c:axId val="0"/>
      </c:bar3DChart>
      <c:catAx>
        <c:axId val="5318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207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77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5320064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5320064"/>
        <c:scaling>
          <c:orientation val="minMax"/>
        </c:scaling>
        <c:delete val="0"/>
        <c:axPos val="l"/>
        <c:majorGridlines>
          <c:spPr>
            <a:ln w="2076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207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77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5318528"/>
        <c:crosses val="autoZero"/>
        <c:crossBetween val="between"/>
      </c:valAx>
      <c:spPr>
        <a:noFill/>
        <a:ln w="16607">
          <a:noFill/>
        </a:ln>
      </c:spPr>
    </c:plotArea>
    <c:legend>
      <c:legendPos val="b"/>
      <c:layout/>
      <c:overlay val="0"/>
      <c:spPr>
        <a:noFill/>
        <a:ln w="2076">
          <a:solidFill>
            <a:schemeClr val="tx1"/>
          </a:solidFill>
          <a:prstDash val="solid"/>
        </a:ln>
      </c:spPr>
      <c:txPr>
        <a:bodyPr/>
        <a:lstStyle/>
        <a:p>
          <a:pPr>
            <a:defRPr sz="1082" b="1" i="0" u="none" strike="noStrike" baseline="0">
              <a:solidFill>
                <a:schemeClr val="tx1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77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B45DF-6AB6-4370-80AF-D8773B6F28F6}" type="datetimeFigureOut">
              <a:rPr lang="ru-RU"/>
              <a:pPr>
                <a:defRPr/>
              </a:pPr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BD2AA-D8DC-41E1-9D3B-549B0A677F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8C2E5-DCE0-468E-AD34-5DF3BCA035D2}" type="datetimeFigureOut">
              <a:rPr lang="ru-RU"/>
              <a:pPr>
                <a:defRPr/>
              </a:pPr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18815-F74F-4FAD-B2A8-AD84C3D7AF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4094C-D64A-4092-AF9C-61042151B9F9}" type="datetimeFigureOut">
              <a:rPr lang="ru-RU"/>
              <a:pPr>
                <a:defRPr/>
              </a:pPr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423AE-21D5-4312-B4C2-037FAE3AE3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3A68D-6333-4C5E-86A5-0D27C2E74626}" type="datetimeFigureOut">
              <a:rPr lang="ru-RU"/>
              <a:pPr>
                <a:defRPr/>
              </a:pPr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C5C1B-BB08-4EFF-ABDC-4ECF65E686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0A2E6-30AE-4C97-ABBE-FE9D7794D69E}" type="datetimeFigureOut">
              <a:rPr lang="ru-RU"/>
              <a:pPr>
                <a:defRPr/>
              </a:pPr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53B00-DC5E-444F-8532-7AE0A8B1B8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C0D48-211C-4FA1-8DBC-5EEDA756D6DE}" type="datetimeFigureOut">
              <a:rPr lang="ru-RU"/>
              <a:pPr>
                <a:defRPr/>
              </a:pPr>
              <a:t>19.01.2017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0497CC-BA0C-4CF5-8D37-5B05D60CC8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496AA-CB4A-483D-93AD-AD12C069B8D3}" type="datetimeFigureOut">
              <a:rPr lang="ru-RU"/>
              <a:pPr>
                <a:defRPr/>
              </a:pPr>
              <a:t>19.01.2017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11634-3AA6-4B81-A347-CC2A4EA612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253F7-D68D-4CC9-BCAF-77845849E8C6}" type="datetimeFigureOut">
              <a:rPr lang="ru-RU"/>
              <a:pPr>
                <a:defRPr/>
              </a:pPr>
              <a:t>19.01.2017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55A1E-D991-451B-8CDC-925B840BFD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DE335-7297-4348-AF91-48138C186511}" type="datetimeFigureOut">
              <a:rPr lang="ru-RU"/>
              <a:pPr>
                <a:defRPr/>
              </a:pPr>
              <a:t>19.01.2017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75266-839E-407E-8417-5437ADBE80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21749-9DEE-4263-A89D-E3872561BCA5}" type="datetimeFigureOut">
              <a:rPr lang="ru-RU"/>
              <a:pPr>
                <a:defRPr/>
              </a:pPr>
              <a:t>19.01.2017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85578-3303-4F07-9AE7-5061C529F4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877E5-4140-44C7-8426-AA6C797212BF}" type="datetimeFigureOut">
              <a:rPr lang="ru-RU"/>
              <a:pPr>
                <a:defRPr/>
              </a:pPr>
              <a:t>19.01.2017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28F14-ED8F-4959-86D5-1D3CBF64A3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6116F60-555F-4D5B-8A6E-CB4721367D02}" type="datetimeFigureOut">
              <a:rPr lang="ru-RU"/>
              <a:pPr>
                <a:defRPr/>
              </a:pPr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4518829-53DF-4DFF-A4A8-6B9004AC00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 advClick="0" advTm="7000">
    <p:rand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6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Microsoft_Excel_97-2003_Worksheet1.xls"/><Relationship Id="rId5" Type="http://schemas.openxmlformats.org/officeDocument/2006/relationships/oleObject" Target="../embeddings/oleObject1.bin"/><Relationship Id="rId4" Type="http://schemas.openxmlformats.org/officeDocument/2006/relationships/image" Target="../media/image5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Microsoft_Excel_97-2003_Worksheet2.xls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8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Microsoft_Excel_97-2003_Worksheet3.xls"/><Relationship Id="rId5" Type="http://schemas.openxmlformats.org/officeDocument/2006/relationships/oleObject" Target="../embeddings/oleObject3.bin"/><Relationship Id="rId4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3314" name="Picture 5" descr="40e23325333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7" name="TextBox 6"/>
          <p:cNvSpPr txBox="1"/>
          <p:nvPr/>
        </p:nvSpPr>
        <p:spPr>
          <a:xfrm>
            <a:off x="1835696" y="692696"/>
            <a:ext cx="6400426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ПОРТФОЛИО</a:t>
            </a:r>
            <a:endParaRPr lang="ru-RU" sz="8000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+mn-cs"/>
            </a:endParaRPr>
          </a:p>
        </p:txBody>
      </p:sp>
      <p:sp>
        <p:nvSpPr>
          <p:cNvPr id="13317" name="Прямоугольник 4"/>
          <p:cNvSpPr>
            <a:spLocks noChangeArrowheads="1"/>
          </p:cNvSpPr>
          <p:nvPr/>
        </p:nvSpPr>
        <p:spPr bwMode="auto">
          <a:xfrm>
            <a:off x="323528" y="2420888"/>
            <a:ext cx="8532813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Monotype Corsiva" pitchFamily="66" charset="0"/>
              </a:rPr>
              <a:t>Воспитателя высшей категории</a:t>
            </a:r>
            <a:r>
              <a:rPr lang="ru-RU" sz="3200" b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endParaRPr lang="ru-RU" sz="3200" b="1" dirty="0">
              <a:solidFill>
                <a:srgbClr val="002060"/>
              </a:solidFill>
              <a:latin typeface="Monotype Corsiva" pitchFamily="66" charset="0"/>
            </a:endParaRPr>
          </a:p>
          <a:p>
            <a:pPr algn="ctr"/>
            <a:r>
              <a:rPr lang="ru-RU" sz="4400" b="1" dirty="0" err="1" smtClean="0">
                <a:solidFill>
                  <a:srgbClr val="045C04"/>
                </a:solidFill>
                <a:latin typeface="Monotype Corsiva" pitchFamily="66" charset="0"/>
              </a:rPr>
              <a:t>Семенюк</a:t>
            </a:r>
            <a:endParaRPr lang="ru-RU" sz="4400" b="1" dirty="0">
              <a:solidFill>
                <a:srgbClr val="045C04"/>
              </a:solidFill>
              <a:latin typeface="Monotype Corsiva" pitchFamily="66" charset="0"/>
            </a:endParaRPr>
          </a:p>
          <a:p>
            <a:pPr algn="ctr"/>
            <a:r>
              <a:rPr lang="ru-RU" sz="4400" b="1" dirty="0" smtClean="0">
                <a:solidFill>
                  <a:srgbClr val="045C04"/>
                </a:solidFill>
                <a:latin typeface="Monotype Corsiva" pitchFamily="66" charset="0"/>
              </a:rPr>
              <a:t>Анатолия  Анатольевича</a:t>
            </a:r>
            <a:endParaRPr lang="ru-RU" sz="3200" b="1" dirty="0">
              <a:solidFill>
                <a:srgbClr val="002060"/>
              </a:solidFill>
              <a:latin typeface="Monotype Corsiva" pitchFamily="66" charset="0"/>
            </a:endParaRPr>
          </a:p>
          <a:p>
            <a:pPr algn="ctr"/>
            <a:r>
              <a:rPr lang="ru-RU" sz="2800" b="1" smtClean="0"/>
              <a:t>КОУ </a:t>
            </a:r>
            <a:r>
              <a:rPr lang="ru-RU" sz="2800" b="1" smtClean="0"/>
              <a:t> </a:t>
            </a:r>
            <a:r>
              <a:rPr lang="ru-RU" sz="2800" b="1" dirty="0" smtClean="0"/>
              <a:t>«Адаптивная</a:t>
            </a:r>
          </a:p>
          <a:p>
            <a:pPr algn="ctr"/>
            <a:r>
              <a:rPr lang="ru-RU" sz="2800" b="1" dirty="0" smtClean="0"/>
              <a:t> школа - детский сад №76"</a:t>
            </a:r>
            <a:endParaRPr lang="ru-RU" sz="2800" dirty="0">
              <a:solidFill>
                <a:srgbClr val="002060"/>
              </a:solidFill>
              <a:latin typeface="Verdana" pitchFamily="34" charset="0"/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5229200"/>
            <a:ext cx="1752600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 advTm="7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3559" name="Picture 5" descr="40e23325333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3560" name="Прямоугольник 4"/>
          <p:cNvSpPr>
            <a:spLocks noChangeArrowheads="1"/>
          </p:cNvSpPr>
          <p:nvPr/>
        </p:nvSpPr>
        <p:spPr bwMode="auto">
          <a:xfrm>
            <a:off x="1285875" y="714375"/>
            <a:ext cx="65722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000">
              <a:solidFill>
                <a:srgbClr val="002060"/>
              </a:solidFill>
              <a:latin typeface="Monotype Corsiva" pitchFamily="66" charset="0"/>
            </a:endParaRPr>
          </a:p>
        </p:txBody>
      </p:sp>
      <p:graphicFrame>
        <p:nvGraphicFramePr>
          <p:cNvPr id="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9955315"/>
              </p:ext>
            </p:extLst>
          </p:nvPr>
        </p:nvGraphicFramePr>
        <p:xfrm>
          <a:off x="1331640" y="1988840"/>
          <a:ext cx="7056783" cy="28244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561" name="Прямоугольник 5"/>
          <p:cNvSpPr>
            <a:spLocks noChangeArrowheads="1"/>
          </p:cNvSpPr>
          <p:nvPr/>
        </p:nvSpPr>
        <p:spPr bwMode="auto">
          <a:xfrm>
            <a:off x="971550" y="476250"/>
            <a:ext cx="727392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dirty="0">
                <a:solidFill>
                  <a:srgbClr val="990000"/>
                </a:solidFill>
                <a:latin typeface="Monotype Corsiva" pitchFamily="66" charset="0"/>
              </a:rPr>
              <a:t>Результаты освоения воспитанниками </a:t>
            </a:r>
            <a:r>
              <a:rPr lang="ru-RU" sz="3200" b="1" dirty="0" smtClean="0">
                <a:solidFill>
                  <a:srgbClr val="990000"/>
                </a:solidFill>
                <a:latin typeface="Monotype Corsiva" pitchFamily="66" charset="0"/>
              </a:rPr>
              <a:t> программы «</a:t>
            </a:r>
            <a:r>
              <a:rPr lang="ru-RU" sz="3200" b="1" dirty="0" err="1" smtClean="0">
                <a:solidFill>
                  <a:srgbClr val="990000"/>
                </a:solidFill>
                <a:latin typeface="Monotype Corsiva" pitchFamily="66" charset="0"/>
              </a:rPr>
              <a:t>Флорбол</a:t>
            </a:r>
            <a:r>
              <a:rPr lang="ru-RU" sz="3200" b="1" dirty="0" smtClean="0">
                <a:solidFill>
                  <a:srgbClr val="990000"/>
                </a:solidFill>
                <a:latin typeface="Monotype Corsiva" pitchFamily="66" charset="0"/>
              </a:rPr>
              <a:t>»</a:t>
            </a:r>
            <a:endParaRPr lang="ru-RU" sz="3200" b="1" dirty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23562" name="Прямоугольник 5"/>
          <p:cNvSpPr>
            <a:spLocks noChangeArrowheads="1"/>
          </p:cNvSpPr>
          <p:nvPr/>
        </p:nvSpPr>
        <p:spPr bwMode="auto">
          <a:xfrm>
            <a:off x="1403350" y="4941888"/>
            <a:ext cx="64087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/>
              <a:t>Вывод</a:t>
            </a:r>
            <a:r>
              <a:rPr lang="ru-RU" b="1" dirty="0" smtClean="0"/>
              <a:t>:</a:t>
            </a:r>
            <a:endParaRPr lang="ru-RU" dirty="0"/>
          </a:p>
        </p:txBody>
      </p:sp>
      <p:sp>
        <p:nvSpPr>
          <p:cNvPr id="23563" name="Прямоугольник 5"/>
          <p:cNvSpPr>
            <a:spLocks noChangeArrowheads="1"/>
          </p:cNvSpPr>
          <p:nvPr/>
        </p:nvSpPr>
        <p:spPr bwMode="auto">
          <a:xfrm>
            <a:off x="1258888" y="1412776"/>
            <a:ext cx="6553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atin typeface="Monotype Corsiva" pitchFamily="66" charset="0"/>
              </a:rPr>
              <a:t> </a:t>
            </a:r>
          </a:p>
        </p:txBody>
      </p:sp>
    </p:spTree>
  </p:cSld>
  <p:clrMapOvr>
    <a:masterClrMapping/>
  </p:clrMapOvr>
  <p:transition advClick="0" advTm="7000"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6386" name="Picture 5" descr="40e23325333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16387" name="TextBox 9"/>
          <p:cNvSpPr txBox="1">
            <a:spLocks noChangeArrowheads="1"/>
          </p:cNvSpPr>
          <p:nvPr/>
        </p:nvSpPr>
        <p:spPr bwMode="auto">
          <a:xfrm>
            <a:off x="1763713" y="620713"/>
            <a:ext cx="55245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dirty="0" smtClean="0">
                <a:solidFill>
                  <a:srgbClr val="990000"/>
                </a:solidFill>
                <a:latin typeface="Monotype Corsiva" pitchFamily="66" charset="0"/>
              </a:rPr>
              <a:t>Развитие  профессиональной компетентности</a:t>
            </a:r>
            <a:endParaRPr lang="ru-RU" sz="3200" b="1" dirty="0">
              <a:solidFill>
                <a:srgbClr val="990000"/>
              </a:solidFill>
              <a:latin typeface="Monotype Corsiva" pitchFamily="66" charset="0"/>
            </a:endParaRPr>
          </a:p>
        </p:txBody>
      </p:sp>
      <p:sp>
        <p:nvSpPr>
          <p:cNvPr id="16388" name="Rectangle 1"/>
          <p:cNvSpPr>
            <a:spLocks noChangeArrowheads="1"/>
          </p:cNvSpPr>
          <p:nvPr/>
        </p:nvSpPr>
        <p:spPr bwMode="auto">
          <a:xfrm>
            <a:off x="1214438" y="4792663"/>
            <a:ext cx="6786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altLang="zh-CN" sz="1200">
                <a:solidFill>
                  <a:srgbClr val="000099"/>
                </a:solidFill>
                <a:latin typeface="Liberation Serif"/>
              </a:rPr>
              <a:t>      </a:t>
            </a:r>
            <a:endParaRPr lang="ru-RU" altLang="zh-CN" sz="1200">
              <a:latin typeface="Calibri" pitchFamily="34" charset="0"/>
            </a:endParaRPr>
          </a:p>
        </p:txBody>
      </p:sp>
      <p:sp>
        <p:nvSpPr>
          <p:cNvPr id="16389" name="TextBox 7"/>
          <p:cNvSpPr txBox="1">
            <a:spLocks noChangeArrowheads="1"/>
          </p:cNvSpPr>
          <p:nvPr/>
        </p:nvSpPr>
        <p:spPr bwMode="auto">
          <a:xfrm>
            <a:off x="1187624" y="1988840"/>
            <a:ext cx="7088187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 smtClean="0">
                <a:latin typeface="Monotype Corsiva" pitchFamily="66" charset="0"/>
              </a:rPr>
              <a:t>Професиональная</a:t>
            </a:r>
            <a:r>
              <a:rPr lang="ru-RU" sz="2800" b="1" dirty="0" smtClean="0">
                <a:latin typeface="Monotype Corsiva" pitchFamily="66" charset="0"/>
              </a:rPr>
              <a:t> переподготовка </a:t>
            </a:r>
            <a:r>
              <a:rPr lang="ru-RU" sz="2800" dirty="0" smtClean="0">
                <a:latin typeface="Monotype Corsiva" pitchFamily="66" charset="0"/>
              </a:rPr>
              <a:t>БОУ ДПО «ИРООО» по направлению </a:t>
            </a:r>
          </a:p>
          <a:p>
            <a:pPr algn="ctr"/>
            <a:r>
              <a:rPr lang="ru-RU" sz="2800" dirty="0" smtClean="0">
                <a:latin typeface="Monotype Corsiva" pitchFamily="66" charset="0"/>
              </a:rPr>
              <a:t>«Менеджмент в образовании» (640ч.), 2013г.</a:t>
            </a:r>
            <a:endParaRPr lang="ru-RU" dirty="0">
              <a:latin typeface="Monotype Corsiva" pitchFamily="66" charset="0"/>
            </a:endParaRPr>
          </a:p>
        </p:txBody>
      </p:sp>
      <p:pic>
        <p:nvPicPr>
          <p:cNvPr id="7" name="Picture 8" descr="AG00011_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4409523"/>
            <a:ext cx="1512168" cy="1708553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7000"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1506" name="Picture 5" descr="40e233253335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8" name="TextBox 7"/>
          <p:cNvSpPr txBox="1"/>
          <p:nvPr/>
        </p:nvSpPr>
        <p:spPr>
          <a:xfrm>
            <a:off x="1907704" y="764704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 Black" pitchFamily="34" charset="0"/>
              </a:rPr>
              <a:t>МОИ ДОСТИЖЕНИЯ</a:t>
            </a:r>
            <a:endParaRPr lang="ru-RU" dirty="0">
              <a:latin typeface="Arial Black" pitchFamily="34" charset="0"/>
            </a:endParaRPr>
          </a:p>
        </p:txBody>
      </p:sp>
    </p:spTree>
  </p:cSld>
  <p:clrMapOvr>
    <a:masterClrMapping/>
  </p:clrMapOvr>
  <p:transition advClick="0" advTm="7000"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6626" name="Picture 5" descr="40e23325333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6627" name="Rectangle 6"/>
          <p:cNvSpPr>
            <a:spLocks noChangeArrowheads="1"/>
          </p:cNvSpPr>
          <p:nvPr/>
        </p:nvSpPr>
        <p:spPr bwMode="auto">
          <a:xfrm>
            <a:off x="1403350" y="2728109"/>
            <a:ext cx="626427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800" b="1" dirty="0">
                <a:solidFill>
                  <a:srgbClr val="990000"/>
                </a:solidFill>
              </a:rPr>
              <a:t>Отзыв о работе воспитателя</a:t>
            </a:r>
          </a:p>
          <a:p>
            <a:pPr algn="ctr"/>
            <a:endParaRPr lang="ru-RU" sz="2800" dirty="0">
              <a:solidFill>
                <a:srgbClr val="990000"/>
              </a:solidFill>
            </a:endParaRPr>
          </a:p>
        </p:txBody>
      </p:sp>
    </p:spTree>
  </p:cSld>
  <p:clrMapOvr>
    <a:masterClrMapping/>
  </p:clrMapOvr>
  <p:transition advClick="0" advTm="7000"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7650" name="Picture 5" descr="40e23325333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7651" name="Прямоугольник 4"/>
          <p:cNvSpPr>
            <a:spLocks noChangeArrowheads="1"/>
          </p:cNvSpPr>
          <p:nvPr/>
        </p:nvSpPr>
        <p:spPr bwMode="auto">
          <a:xfrm>
            <a:off x="1214438" y="733425"/>
            <a:ext cx="6786562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400">
              <a:latin typeface="Calibri" pitchFamily="34" charset="0"/>
            </a:endParaRPr>
          </a:p>
          <a:p>
            <a:endParaRPr lang="ru-RU" sz="1400">
              <a:latin typeface="Calibri" pitchFamily="34" charset="0"/>
            </a:endParaRPr>
          </a:p>
          <a:p>
            <a:endParaRPr lang="ru-RU" sz="1400">
              <a:latin typeface="Calibri" pitchFamily="34" charset="0"/>
            </a:endParaRPr>
          </a:p>
          <a:p>
            <a:r>
              <a:rPr lang="ru-RU" sz="1400">
                <a:latin typeface="Calibri" pitchFamily="34" charset="0"/>
              </a:rPr>
              <a:t>                                                                      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79712" y="980728"/>
            <a:ext cx="51845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990000"/>
                </a:solidFill>
                <a:latin typeface="Monotype Corsiva" pitchFamily="66" charset="0"/>
              </a:rPr>
              <a:t>МЕТОДИЧЕСКАЯ КОПИЛКА</a:t>
            </a:r>
            <a:endParaRPr lang="ru-RU" sz="3200" b="1" dirty="0">
              <a:solidFill>
                <a:srgbClr val="990000"/>
              </a:solidFill>
              <a:latin typeface="Monotype Corsiva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75656" y="2276872"/>
            <a:ext cx="633670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latin typeface="Monotype Corsiva" pitchFamily="66" charset="0"/>
              </a:rPr>
              <a:t>Конспекты занятий, родительских собраний</a:t>
            </a:r>
          </a:p>
          <a:p>
            <a:endParaRPr lang="ru-RU" sz="2800" i="1" dirty="0" smtClean="0">
              <a:latin typeface="Monotype Corsiva" pitchFamily="66" charset="0"/>
            </a:endParaRPr>
          </a:p>
          <a:p>
            <a:r>
              <a:rPr lang="ru-RU" sz="2800" i="1" dirty="0" smtClean="0">
                <a:latin typeface="Monotype Corsiva" pitchFamily="66" charset="0"/>
              </a:rPr>
              <a:t>Сценарии праздников, развлечений</a:t>
            </a:r>
          </a:p>
          <a:p>
            <a:endParaRPr lang="ru-RU" sz="2800" i="1" dirty="0" smtClean="0">
              <a:latin typeface="Monotype Corsiva" pitchFamily="66" charset="0"/>
            </a:endParaRPr>
          </a:p>
          <a:p>
            <a:r>
              <a:rPr lang="ru-RU" sz="2800" i="1" dirty="0" smtClean="0">
                <a:latin typeface="Monotype Corsiva" pitchFamily="66" charset="0"/>
              </a:rPr>
              <a:t>Публикации</a:t>
            </a:r>
          </a:p>
          <a:p>
            <a:endParaRPr lang="ru-RU" sz="2800" i="1" dirty="0" smtClean="0">
              <a:latin typeface="Monotype Corsiva" pitchFamily="66" charset="0"/>
            </a:endParaRPr>
          </a:p>
          <a:p>
            <a:r>
              <a:rPr lang="ru-RU" sz="2800" i="1" dirty="0" smtClean="0">
                <a:latin typeface="Monotype Corsiva" pitchFamily="66" charset="0"/>
              </a:rPr>
              <a:t>Рефераты, доклады</a:t>
            </a:r>
            <a:endParaRPr lang="ru-RU" sz="2800" i="1" dirty="0">
              <a:latin typeface="Monotype Corsiva" pitchFamily="66" charset="0"/>
            </a:endParaRPr>
          </a:p>
        </p:txBody>
      </p:sp>
      <p:pic>
        <p:nvPicPr>
          <p:cNvPr id="12" name="Picture 5" descr="40e23325333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7173416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5" descr="40e23325333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374216"/>
            <a:ext cx="9144000" cy="4409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1979712" y="8109520"/>
            <a:ext cx="4896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Документы и материалы по самообразованию</a:t>
            </a:r>
            <a:endParaRPr lang="ru-RU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691680" y="9189640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2195736" y="15022288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ФОТОМАТЕРИАЛЫ</a:t>
            </a:r>
            <a:endParaRPr lang="ru-RU" b="1" dirty="0"/>
          </a:p>
        </p:txBody>
      </p:sp>
    </p:spTree>
  </p:cSld>
  <p:clrMapOvr>
    <a:masterClrMapping/>
  </p:clrMapOvr>
  <p:transition advClick="0" advTm="7000"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4338" name="Picture 5" descr="40e23325333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-180528" y="0"/>
            <a:ext cx="9144000" cy="6858000"/>
          </a:xfrm>
          <a:noFill/>
        </p:spPr>
      </p:pic>
      <p:sp>
        <p:nvSpPr>
          <p:cNvPr id="14339" name="Прямоугольник 4"/>
          <p:cNvSpPr>
            <a:spLocks noChangeArrowheads="1"/>
          </p:cNvSpPr>
          <p:nvPr/>
        </p:nvSpPr>
        <p:spPr bwMode="auto">
          <a:xfrm>
            <a:off x="1785938" y="785813"/>
            <a:ext cx="5429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 dirty="0" smtClean="0">
                <a:solidFill>
                  <a:srgbClr val="990000"/>
                </a:solidFill>
                <a:latin typeface="Monotype Corsiva" pitchFamily="66" charset="0"/>
              </a:rPr>
              <a:t>		Общие </a:t>
            </a:r>
            <a:r>
              <a:rPr lang="ru-RU" sz="3600" b="1" dirty="0">
                <a:solidFill>
                  <a:srgbClr val="990000"/>
                </a:solidFill>
                <a:latin typeface="Monotype Corsiva" pitchFamily="66" charset="0"/>
              </a:rPr>
              <a:t>сведения</a:t>
            </a:r>
            <a:endParaRPr lang="ru-RU" sz="3600" b="1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14340" name="Прямоугольник 5"/>
          <p:cNvSpPr>
            <a:spLocks noChangeArrowheads="1"/>
          </p:cNvSpPr>
          <p:nvPr/>
        </p:nvSpPr>
        <p:spPr bwMode="auto">
          <a:xfrm>
            <a:off x="1187624" y="3212976"/>
            <a:ext cx="684076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2800" i="1" u="sng" dirty="0" smtClean="0">
                <a:solidFill>
                  <a:srgbClr val="002060"/>
                </a:solidFill>
                <a:latin typeface="Monotype Corsiva" pitchFamily="66" charset="0"/>
              </a:rPr>
              <a:t>Образование</a:t>
            </a:r>
            <a:r>
              <a:rPr lang="ru-RU" sz="2800" dirty="0" smtClean="0">
                <a:solidFill>
                  <a:srgbClr val="002060"/>
                </a:solidFill>
                <a:latin typeface="Monotype Corsiva" pitchFamily="66" charset="0"/>
              </a:rPr>
              <a:t>  - высшее</a:t>
            </a:r>
            <a:endParaRPr lang="ru-RU" sz="2800" dirty="0">
              <a:solidFill>
                <a:srgbClr val="002060"/>
              </a:solidFill>
              <a:latin typeface="Monotype Corsiva" pitchFamily="66" charset="0"/>
            </a:endParaRPr>
          </a:p>
          <a:p>
            <a:pPr algn="just"/>
            <a:r>
              <a:rPr lang="ru-RU" sz="2800" u="sng" dirty="0" smtClean="0">
                <a:solidFill>
                  <a:srgbClr val="002060"/>
                </a:solidFill>
                <a:latin typeface="Monotype Corsiva" pitchFamily="66" charset="0"/>
              </a:rPr>
              <a:t>Квалификация</a:t>
            </a:r>
            <a:r>
              <a:rPr lang="ru-RU" sz="2800" dirty="0" smtClean="0">
                <a:solidFill>
                  <a:srgbClr val="002060"/>
                </a:solidFill>
                <a:latin typeface="Monotype Corsiva" pitchFamily="66" charset="0"/>
              </a:rPr>
              <a:t> - учитель биологии и основ сельского хозяйства и звание учитель средней школы </a:t>
            </a:r>
            <a:endParaRPr lang="ru-RU" sz="2800" dirty="0">
              <a:solidFill>
                <a:srgbClr val="002060"/>
              </a:solidFill>
              <a:latin typeface="Monotype Corsiva" pitchFamily="66" charset="0"/>
            </a:endParaRPr>
          </a:p>
          <a:p>
            <a:pPr algn="just"/>
            <a:r>
              <a:rPr lang="ru-RU" sz="2800" i="1" u="sng" dirty="0" smtClean="0">
                <a:solidFill>
                  <a:srgbClr val="002060"/>
                </a:solidFill>
                <a:latin typeface="Monotype Corsiva" pitchFamily="66" charset="0"/>
              </a:rPr>
              <a:t>Окончил</a:t>
            </a:r>
            <a:r>
              <a:rPr lang="ru-RU" sz="2800" i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2800" i="1" dirty="0">
                <a:solidFill>
                  <a:srgbClr val="002060"/>
                </a:solidFill>
                <a:latin typeface="Monotype Corsiva" pitchFamily="66" charset="0"/>
              </a:rPr>
              <a:t>- </a:t>
            </a:r>
            <a:r>
              <a:rPr lang="ru-RU" sz="2800" dirty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Monotype Corsiva" pitchFamily="66" charset="0"/>
              </a:rPr>
              <a:t>ОмГПУ</a:t>
            </a:r>
            <a:r>
              <a:rPr lang="ru-RU" sz="2800" dirty="0" smtClean="0">
                <a:solidFill>
                  <a:srgbClr val="002060"/>
                </a:solidFill>
                <a:latin typeface="Monotype Corsiva" pitchFamily="66" charset="0"/>
              </a:rPr>
              <a:t> в </a:t>
            </a:r>
            <a:r>
              <a:rPr lang="ru-RU" sz="2800" b="1" dirty="0" smtClean="0">
                <a:solidFill>
                  <a:srgbClr val="002060"/>
                </a:solidFill>
                <a:latin typeface="Monotype Corsiva" pitchFamily="66" charset="0"/>
              </a:rPr>
              <a:t>1994 </a:t>
            </a:r>
            <a:r>
              <a:rPr lang="ru-RU" sz="2800" dirty="0">
                <a:solidFill>
                  <a:srgbClr val="002060"/>
                </a:solidFill>
                <a:latin typeface="Monotype Corsiva" pitchFamily="66" charset="0"/>
              </a:rPr>
              <a:t>г.</a:t>
            </a:r>
          </a:p>
        </p:txBody>
      </p:sp>
      <p:pic>
        <p:nvPicPr>
          <p:cNvPr id="14341" name="Picture 9" descr="IMG_0934"/>
          <p:cNvPicPr>
            <a:picLocks noChangeAspect="1" noChangeArrowheads="1"/>
          </p:cNvPicPr>
          <p:nvPr/>
        </p:nvPicPr>
        <p:blipFill>
          <a:blip r:embed="rId3" cstate="print"/>
          <a:srcRect l="17504" r="17483" b="13793"/>
          <a:stretch>
            <a:fillRect/>
          </a:stretch>
        </p:blipFill>
        <p:spPr bwMode="auto">
          <a:xfrm>
            <a:off x="1259632" y="1124744"/>
            <a:ext cx="1872208" cy="1800200"/>
          </a:xfrm>
          <a:prstGeom prst="rect">
            <a:avLst/>
          </a:prstGeom>
          <a:noFill/>
          <a:ln w="57150">
            <a:solidFill>
              <a:srgbClr val="001C74"/>
            </a:solidFill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3059832" y="1484784"/>
            <a:ext cx="4572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i="1" dirty="0" err="1" smtClean="0">
                <a:solidFill>
                  <a:srgbClr val="002060"/>
                </a:solidFill>
                <a:latin typeface="Monotype Corsiva" pitchFamily="66" charset="0"/>
              </a:rPr>
              <a:t>Семенюк</a:t>
            </a:r>
            <a:r>
              <a:rPr lang="ru-RU" sz="2800" i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</a:p>
          <a:p>
            <a:pPr algn="ctr"/>
            <a:r>
              <a:rPr lang="ru-RU" sz="2800" i="1" dirty="0" smtClean="0">
                <a:solidFill>
                  <a:srgbClr val="002060"/>
                </a:solidFill>
                <a:latin typeface="Monotype Corsiva" pitchFamily="66" charset="0"/>
              </a:rPr>
              <a:t>Анатолий Анатольевич</a:t>
            </a:r>
            <a:endParaRPr lang="ru-RU" sz="2800" i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advClick="0" advTm="7000"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5362" name="Picture 5" descr="40e23325333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15363" name="Прямоугольник 4"/>
          <p:cNvSpPr>
            <a:spLocks noChangeArrowheads="1"/>
          </p:cNvSpPr>
          <p:nvPr/>
        </p:nvSpPr>
        <p:spPr bwMode="auto">
          <a:xfrm>
            <a:off x="1331913" y="692150"/>
            <a:ext cx="6408737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 dirty="0">
                <a:solidFill>
                  <a:srgbClr val="990000"/>
                </a:solidFill>
                <a:latin typeface="Monotype Corsiva" pitchFamily="66" charset="0"/>
              </a:rPr>
              <a:t>Мой </a:t>
            </a:r>
            <a:r>
              <a:rPr lang="ru-RU" sz="3600" b="1" dirty="0" smtClean="0">
                <a:solidFill>
                  <a:srgbClr val="990000"/>
                </a:solidFill>
                <a:latin typeface="Monotype Corsiva" pitchFamily="66" charset="0"/>
              </a:rPr>
              <a:t>девиз</a:t>
            </a:r>
          </a:p>
          <a:p>
            <a:pPr algn="ctr"/>
            <a:endParaRPr lang="ru-RU" sz="3600" b="1" dirty="0">
              <a:solidFill>
                <a:srgbClr val="990000"/>
              </a:solidFill>
              <a:latin typeface="Monotype Corsiva" pitchFamily="66" charset="0"/>
            </a:endParaRPr>
          </a:p>
          <a:p>
            <a:pPr algn="ctr"/>
            <a:r>
              <a:rPr lang="ru-RU" sz="3200" dirty="0">
                <a:latin typeface="Monotype Corsiva" pitchFamily="66" charset="0"/>
              </a:rPr>
              <a:t>«… как прошло детство, кто вел ребенка за руку в детские годы, что вошло в разум и сердце из окружающего мира – от этого в решающей степени зависит, каким человеком станет сегодняшний малыш»</a:t>
            </a:r>
            <a:r>
              <a:rPr lang="ru-RU" sz="3200" b="1" i="1" dirty="0">
                <a:latin typeface="Monotype Corsiva" pitchFamily="66" charset="0"/>
              </a:rPr>
              <a:t> </a:t>
            </a:r>
          </a:p>
          <a:p>
            <a:pPr algn="r"/>
            <a:r>
              <a:rPr lang="ru-RU" sz="3200" i="1" dirty="0">
                <a:latin typeface="Monotype Corsiva" pitchFamily="66" charset="0"/>
              </a:rPr>
              <a:t>(Сухомлинский В.А)</a:t>
            </a:r>
          </a:p>
        </p:txBody>
      </p:sp>
      <p:pic>
        <p:nvPicPr>
          <p:cNvPr id="5" name="Picture 10" descr="J0076137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620688"/>
            <a:ext cx="2514600" cy="114300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7000"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6386" name="Picture 5" descr="40e23325333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16387" name="TextBox 9"/>
          <p:cNvSpPr txBox="1">
            <a:spLocks noChangeArrowheads="1"/>
          </p:cNvSpPr>
          <p:nvPr/>
        </p:nvSpPr>
        <p:spPr bwMode="auto">
          <a:xfrm>
            <a:off x="1763713" y="620713"/>
            <a:ext cx="55245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dirty="0">
                <a:solidFill>
                  <a:srgbClr val="990000"/>
                </a:solidFill>
                <a:latin typeface="Monotype Corsiva" pitchFamily="66" charset="0"/>
              </a:rPr>
              <a:t>Мое педагогическое кредо</a:t>
            </a:r>
            <a:endParaRPr lang="ru-RU" sz="3200" b="1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16388" name="Rectangle 1"/>
          <p:cNvSpPr>
            <a:spLocks noChangeArrowheads="1"/>
          </p:cNvSpPr>
          <p:nvPr/>
        </p:nvSpPr>
        <p:spPr bwMode="auto">
          <a:xfrm>
            <a:off x="1214438" y="4792663"/>
            <a:ext cx="6786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altLang="zh-CN" sz="1200">
                <a:solidFill>
                  <a:srgbClr val="000099"/>
                </a:solidFill>
                <a:latin typeface="Liberation Serif"/>
              </a:rPr>
              <a:t>      </a:t>
            </a:r>
            <a:endParaRPr lang="ru-RU" altLang="zh-CN" sz="1200">
              <a:latin typeface="Calibri" pitchFamily="34" charset="0"/>
            </a:endParaRPr>
          </a:p>
        </p:txBody>
      </p:sp>
      <p:sp>
        <p:nvSpPr>
          <p:cNvPr id="16389" name="TextBox 7"/>
          <p:cNvSpPr txBox="1">
            <a:spLocks noChangeArrowheads="1"/>
          </p:cNvSpPr>
          <p:nvPr/>
        </p:nvSpPr>
        <p:spPr bwMode="auto">
          <a:xfrm>
            <a:off x="1187624" y="1556792"/>
            <a:ext cx="7088187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Monotype Corsiva" pitchFamily="66" charset="0"/>
              </a:rPr>
              <a:t>Педагог </a:t>
            </a:r>
            <a:r>
              <a:rPr lang="ru-RU" sz="2800" dirty="0">
                <a:solidFill>
                  <a:srgbClr val="002060"/>
                </a:solidFill>
                <a:latin typeface="Monotype Corsiva" pitchFamily="66" charset="0"/>
              </a:rPr>
              <a:t>– он вечно созидатель.</a:t>
            </a:r>
          </a:p>
          <a:p>
            <a:pPr algn="ctr"/>
            <a:r>
              <a:rPr lang="ru-RU" sz="2800" dirty="0">
                <a:solidFill>
                  <a:srgbClr val="002060"/>
                </a:solidFill>
                <a:latin typeface="Monotype Corsiva" pitchFamily="66" charset="0"/>
              </a:rPr>
              <a:t>Он  жизни учит и любви к труду.</a:t>
            </a:r>
          </a:p>
          <a:p>
            <a:pPr algn="ctr"/>
            <a:r>
              <a:rPr lang="ru-RU" sz="2800" dirty="0">
                <a:solidFill>
                  <a:srgbClr val="002060"/>
                </a:solidFill>
                <a:latin typeface="Monotype Corsiva" pitchFamily="66" charset="0"/>
              </a:rPr>
              <a:t>Я педагог, наставник, воспитатель.</a:t>
            </a:r>
          </a:p>
          <a:p>
            <a:pPr algn="ctr"/>
            <a:r>
              <a:rPr lang="ru-RU" sz="2800" dirty="0">
                <a:solidFill>
                  <a:srgbClr val="002060"/>
                </a:solidFill>
                <a:latin typeface="Monotype Corsiva" pitchFamily="66" charset="0"/>
              </a:rPr>
              <a:t>За что благодарю свою </a:t>
            </a:r>
            <a:r>
              <a:rPr lang="ru-RU" sz="2800" dirty="0" smtClean="0">
                <a:solidFill>
                  <a:srgbClr val="002060"/>
                </a:solidFill>
                <a:latin typeface="Monotype Corsiva" pitchFamily="66" charset="0"/>
              </a:rPr>
              <a:t>судьбу.</a:t>
            </a:r>
            <a:endParaRPr lang="ru-RU" dirty="0">
              <a:latin typeface="Calibri" pitchFamily="34" charset="0"/>
            </a:endParaRPr>
          </a:p>
        </p:txBody>
      </p:sp>
      <p:pic>
        <p:nvPicPr>
          <p:cNvPr id="7" name="Picture 8" descr="AG00011_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4409523"/>
            <a:ext cx="1512168" cy="1708553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7000"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6386" name="Picture 5" descr="40e23325333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16388" name="Rectangle 1"/>
          <p:cNvSpPr>
            <a:spLocks noChangeArrowheads="1"/>
          </p:cNvSpPr>
          <p:nvPr/>
        </p:nvSpPr>
        <p:spPr bwMode="auto">
          <a:xfrm>
            <a:off x="1214438" y="4792663"/>
            <a:ext cx="6786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altLang="zh-CN" sz="1200">
                <a:solidFill>
                  <a:srgbClr val="000099"/>
                </a:solidFill>
                <a:latin typeface="Liberation Serif"/>
              </a:rPr>
              <a:t>      </a:t>
            </a:r>
            <a:endParaRPr lang="ru-RU" altLang="zh-CN" sz="1200">
              <a:latin typeface="Calibri" pitchFamily="34" charset="0"/>
            </a:endParaRPr>
          </a:p>
        </p:txBody>
      </p:sp>
      <p:sp>
        <p:nvSpPr>
          <p:cNvPr id="16389" name="TextBox 7"/>
          <p:cNvSpPr txBox="1">
            <a:spLocks noChangeArrowheads="1"/>
          </p:cNvSpPr>
          <p:nvPr/>
        </p:nvSpPr>
        <p:spPr bwMode="auto">
          <a:xfrm>
            <a:off x="683568" y="332656"/>
            <a:ext cx="8064896" cy="674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tabLst>
                <a:tab pos="800100" algn="l"/>
                <a:tab pos="1854200" algn="l"/>
              </a:tabLst>
            </a:pPr>
            <a:r>
              <a:rPr lang="ru-RU" sz="2200" dirty="0" smtClean="0">
                <a:latin typeface="Monotype Corsiva" pitchFamily="66" charset="0"/>
              </a:rPr>
              <a:t>Цель моей работы состоит в создании у детей устойчивой положительной мотивации в формировании потребностей к здоровому образу жизни, сохранению и укреплению собственного здоровья при условии тесного взаимодействия с семьей.</a:t>
            </a:r>
            <a:endParaRPr lang="ru-RU" sz="2200" dirty="0" smtClean="0">
              <a:solidFill>
                <a:srgbClr val="002060"/>
              </a:solidFill>
              <a:latin typeface="Monotype Corsiva" pitchFamily="66" charset="0"/>
              <a:cs typeface="Times New Roman" pitchFamily="18" charset="0"/>
            </a:endParaRPr>
          </a:p>
          <a:p>
            <a:pPr algn="just" eaLnBrk="0" hangingPunct="0">
              <a:tabLst>
                <a:tab pos="800100" algn="l"/>
                <a:tab pos="1854200" algn="l"/>
              </a:tabLst>
            </a:pPr>
            <a:r>
              <a:rPr lang="ru-RU" sz="2200" b="1" u="sng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Для реализации целей мною поставлены следующие задачи: </a:t>
            </a:r>
            <a:endParaRPr lang="ru-RU" sz="2200" u="sng" dirty="0" smtClean="0">
              <a:solidFill>
                <a:srgbClr val="002060"/>
              </a:solidFill>
              <a:latin typeface="Monotype Corsiva" pitchFamily="66" charset="0"/>
              <a:cs typeface="Times New Roman" pitchFamily="18" charset="0"/>
            </a:endParaRPr>
          </a:p>
          <a:p>
            <a:r>
              <a:rPr lang="ru-RU" sz="2200" dirty="0" smtClean="0">
                <a:latin typeface="Monotype Corsiva" pitchFamily="66" charset="0"/>
              </a:rPr>
              <a:t>1. Содействовать сохранению здоровья каждого ребенка, через создание оптимальных условий с учетом педагогических, гигиенических требований;</a:t>
            </a:r>
          </a:p>
          <a:p>
            <a:r>
              <a:rPr lang="ru-RU" sz="2200" dirty="0" smtClean="0">
                <a:latin typeface="Monotype Corsiva" pitchFamily="66" charset="0"/>
              </a:rPr>
              <a:t>2. Изучать с детьми строение организма, знакомить с функциями отдельных органов, учить беречь свой организм и заботиться о нем.</a:t>
            </a:r>
          </a:p>
          <a:p>
            <a:r>
              <a:rPr lang="ru-RU" sz="2200" dirty="0" smtClean="0">
                <a:latin typeface="Monotype Corsiva" pitchFamily="66" charset="0"/>
              </a:rPr>
              <a:t>3. Знакомить детей с правилами безопасного поведения и разными действиями в непредвиденных ситуациях.</a:t>
            </a:r>
          </a:p>
          <a:p>
            <a:r>
              <a:rPr lang="ru-RU" sz="2200" dirty="0" smtClean="0">
                <a:latin typeface="Monotype Corsiva" pitchFamily="66" charset="0"/>
              </a:rPr>
              <a:t>4. Разнообразить формы взаимодействия с родителями с целью повышения их педагогической компетентности в вопросах формирования у детей потребности к здоровому образу жизни.</a:t>
            </a:r>
          </a:p>
          <a:p>
            <a:pPr algn="just" eaLnBrk="0" hangingPunct="0">
              <a:tabLst>
                <a:tab pos="800100" algn="l"/>
                <a:tab pos="1854200" algn="l"/>
              </a:tabLst>
            </a:pPr>
            <a:r>
              <a:rPr lang="ru-RU" sz="2200" b="1" u="sng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Реализация</a:t>
            </a:r>
            <a:r>
              <a:rPr lang="ru-RU" sz="2200" u="sng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ru-RU" sz="2200" b="1" u="sng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поставленных задач осуществляется через:</a:t>
            </a:r>
            <a:endParaRPr lang="ru-RU" sz="2200" u="sng" dirty="0" smtClean="0">
              <a:solidFill>
                <a:srgbClr val="002060"/>
              </a:solidFill>
              <a:latin typeface="Monotype Corsiva" pitchFamily="66" charset="0"/>
              <a:cs typeface="Times New Roman" pitchFamily="18" charset="0"/>
            </a:endParaRPr>
          </a:p>
          <a:p>
            <a:pPr algn="just" eaLnBrk="0" hangingPunct="0">
              <a:tabLst>
                <a:tab pos="800100" algn="l"/>
                <a:tab pos="1854200" algn="l"/>
              </a:tabLst>
            </a:pPr>
            <a:r>
              <a:rPr lang="ru-RU" sz="2200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- </a:t>
            </a:r>
            <a:r>
              <a:rPr lang="ru-RU" sz="2200" dirty="0" err="1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компетентностный</a:t>
            </a:r>
            <a:r>
              <a:rPr lang="ru-RU" sz="2200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 подход</a:t>
            </a:r>
          </a:p>
          <a:p>
            <a:pPr algn="just" eaLnBrk="0" hangingPunct="0">
              <a:tabLst>
                <a:tab pos="800100" algn="l"/>
                <a:tab pos="1854200" algn="l"/>
              </a:tabLst>
            </a:pPr>
            <a:r>
              <a:rPr lang="ru-RU" sz="2200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- совместную коллективно-творческую деятельность;</a:t>
            </a:r>
          </a:p>
          <a:p>
            <a:pPr algn="just" eaLnBrk="0" hangingPunct="0">
              <a:tabLst>
                <a:tab pos="800100" algn="l"/>
                <a:tab pos="1854200" algn="l"/>
              </a:tabLst>
            </a:pPr>
            <a:r>
              <a:rPr lang="ru-RU" sz="2200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- развитие </a:t>
            </a:r>
            <a:r>
              <a:rPr lang="ru-RU" sz="2200" dirty="0" err="1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досуговой</a:t>
            </a:r>
            <a:r>
              <a:rPr lang="ru-RU" sz="2200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 деятельности.</a:t>
            </a:r>
            <a:endParaRPr lang="ru-RU" sz="2200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advClick="0" advTm="7000"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6386" name="Picture 5" descr="40e23325333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16387" name="TextBox 9"/>
          <p:cNvSpPr txBox="1">
            <a:spLocks noChangeArrowheads="1"/>
          </p:cNvSpPr>
          <p:nvPr/>
        </p:nvSpPr>
        <p:spPr bwMode="auto">
          <a:xfrm>
            <a:off x="1763713" y="620713"/>
            <a:ext cx="55245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3200" b="1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16389" name="TextBox 7"/>
          <p:cNvSpPr txBox="1">
            <a:spLocks noChangeArrowheads="1"/>
          </p:cNvSpPr>
          <p:nvPr/>
        </p:nvSpPr>
        <p:spPr bwMode="auto">
          <a:xfrm>
            <a:off x="1187624" y="1556792"/>
            <a:ext cx="70881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ru-RU" dirty="0">
              <a:latin typeface="Calibri" pitchFamily="34" charset="0"/>
            </a:endParaRPr>
          </a:p>
        </p:txBody>
      </p:sp>
      <p:sp>
        <p:nvSpPr>
          <p:cNvPr id="21" name="WordArt 20"/>
          <p:cNvSpPr>
            <a:spLocks noChangeArrowheads="1" noChangeShapeType="1" noTextEdit="1"/>
          </p:cNvSpPr>
          <p:nvPr/>
        </p:nvSpPr>
        <p:spPr bwMode="auto">
          <a:xfrm>
            <a:off x="3491880" y="2564904"/>
            <a:ext cx="2374950" cy="158343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 dirty="0">
              <a:ln w="12700">
                <a:solidFill>
                  <a:srgbClr val="FFCC81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825600"/>
                  </a:gs>
                  <a:gs pos="6500">
                    <a:srgbClr val="FFA800"/>
                  </a:gs>
                  <a:gs pos="14000">
                    <a:srgbClr val="825600"/>
                  </a:gs>
                  <a:gs pos="21500">
                    <a:srgbClr val="FFA800"/>
                  </a:gs>
                  <a:gs pos="28999">
                    <a:srgbClr val="825600"/>
                  </a:gs>
                  <a:gs pos="36000">
                    <a:srgbClr val="FFA800"/>
                  </a:gs>
                  <a:gs pos="43500">
                    <a:srgbClr val="825600"/>
                  </a:gs>
                  <a:gs pos="50000">
                    <a:srgbClr val="FFA800"/>
                  </a:gs>
                  <a:gs pos="56500">
                    <a:srgbClr val="825600"/>
                  </a:gs>
                  <a:gs pos="64000">
                    <a:srgbClr val="FFA800"/>
                  </a:gs>
                  <a:gs pos="71001">
                    <a:srgbClr val="825600"/>
                  </a:gs>
                  <a:gs pos="78500">
                    <a:srgbClr val="FFA800"/>
                  </a:gs>
                  <a:gs pos="86000">
                    <a:srgbClr val="825600"/>
                  </a:gs>
                  <a:gs pos="93500">
                    <a:srgbClr val="FFA800"/>
                  </a:gs>
                  <a:gs pos="100000">
                    <a:srgbClr val="825600"/>
                  </a:gs>
                </a:gsLst>
                <a:lin ang="0" scaled="1"/>
              </a:gradFill>
              <a:latin typeface="Monotype Corsiva" pitchFamily="66" charset="0"/>
              <a:cs typeface="Arial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43608" y="764704"/>
            <a:ext cx="6840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990000"/>
                </a:solidFill>
                <a:latin typeface="Monotype Corsiva" pitchFamily="66" charset="0"/>
              </a:rPr>
              <a:t>Использую в своей работе технологии:</a:t>
            </a:r>
            <a:r>
              <a:rPr lang="ru-RU" sz="3200" b="1" dirty="0" smtClean="0">
                <a:solidFill>
                  <a:srgbClr val="990000"/>
                </a:solidFill>
              </a:rPr>
              <a:t> </a:t>
            </a:r>
            <a:endParaRPr lang="ru-RU" sz="3200" b="1" dirty="0">
              <a:solidFill>
                <a:srgbClr val="99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403648" y="1412776"/>
            <a:ext cx="684076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разноуровневое</a:t>
            </a:r>
            <a:r>
              <a:rPr lang="ru-RU" sz="2400" dirty="0" smtClean="0">
                <a:latin typeface="Monotype Corsiva" pitchFamily="66" charset="0"/>
              </a:rPr>
              <a:t> обучение;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Monotype Corsiva" pitchFamily="66" charset="0"/>
              </a:rPr>
              <a:t> развивающее обучение;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Monotype Corsiva" pitchFamily="66" charset="0"/>
              </a:rPr>
              <a:t> проблемное обучение;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Monotype Corsiva" pitchFamily="66" charset="0"/>
              </a:rPr>
              <a:t> исследовательские методы в обучении; 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Monotype Corsiva" pitchFamily="66" charset="0"/>
              </a:rPr>
              <a:t> решение изобретательских задач (ТРИЗ);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Monotype Corsiva" pitchFamily="66" charset="0"/>
              </a:rPr>
              <a:t>информационно-коммуникационные технологии;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Monotype Corsiva" pitchFamily="66" charset="0"/>
              </a:rPr>
              <a:t>проектные методы обучения;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err="1" smtClean="0">
                <a:latin typeface="Monotype Corsiva" pitchFamily="66" charset="0"/>
              </a:rPr>
              <a:t>здоровьесберегающие</a:t>
            </a:r>
            <a:r>
              <a:rPr lang="ru-RU" sz="2400" dirty="0" smtClean="0">
                <a:latin typeface="Monotype Corsiva" pitchFamily="66" charset="0"/>
              </a:rPr>
              <a:t> технологии;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Monotype Corsiva" pitchFamily="66" charset="0"/>
              </a:rPr>
              <a:t>обучение в сотрудничестве (командная, групповая работа);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Monotype Corsiva" pitchFamily="66" charset="0"/>
              </a:rPr>
              <a:t>технологию использования в обучении игровых </a:t>
            </a:r>
          </a:p>
          <a:p>
            <a:r>
              <a:rPr lang="ru-RU" sz="2400" dirty="0" smtClean="0">
                <a:latin typeface="Monotype Corsiva" pitchFamily="66" charset="0"/>
              </a:rPr>
              <a:t>методов: ролевых, деловых  и другие   видов обучающих игр</a:t>
            </a:r>
          </a:p>
          <a:p>
            <a:endParaRPr lang="ru-RU" sz="2400" dirty="0" smtClean="0">
              <a:latin typeface="Monotype Corsiva" pitchFamily="66" charset="0"/>
            </a:endParaRPr>
          </a:p>
          <a:p>
            <a:endParaRPr lang="ru-RU" sz="2400" dirty="0" smtClean="0">
              <a:latin typeface="Monotype Corsiva" pitchFamily="66" charset="0"/>
            </a:endParaRPr>
          </a:p>
          <a:p>
            <a:endParaRPr lang="ru-RU" sz="2400" dirty="0">
              <a:latin typeface="Monotype Corsiva" pitchFamily="66" charset="0"/>
            </a:endParaRPr>
          </a:p>
        </p:txBody>
      </p:sp>
    </p:spTree>
  </p:cSld>
  <p:clrMapOvr>
    <a:masterClrMapping/>
  </p:clrMapOvr>
  <p:transition advClick="0" advTm="7000"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6386" name="Picture 5" descr="40e233253335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16387" name="TextBox 9"/>
          <p:cNvSpPr txBox="1">
            <a:spLocks noChangeArrowheads="1"/>
          </p:cNvSpPr>
          <p:nvPr/>
        </p:nvSpPr>
        <p:spPr bwMode="auto">
          <a:xfrm>
            <a:off x="1259632" y="620713"/>
            <a:ext cx="684076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990000"/>
                </a:solidFill>
                <a:latin typeface="Monotype Corsiva" pitchFamily="66" charset="0"/>
              </a:rPr>
              <a:t>Результативность воспитательной работы</a:t>
            </a:r>
            <a:endParaRPr lang="ru-RU" sz="3200" b="1" dirty="0"/>
          </a:p>
        </p:txBody>
      </p:sp>
      <p:sp>
        <p:nvSpPr>
          <p:cNvPr id="16388" name="Rectangle 1"/>
          <p:cNvSpPr>
            <a:spLocks noChangeArrowheads="1"/>
          </p:cNvSpPr>
          <p:nvPr/>
        </p:nvSpPr>
        <p:spPr bwMode="auto">
          <a:xfrm>
            <a:off x="1214438" y="4792663"/>
            <a:ext cx="6786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altLang="zh-CN" sz="1200">
                <a:solidFill>
                  <a:srgbClr val="000099"/>
                </a:solidFill>
                <a:latin typeface="Liberation Serif"/>
              </a:rPr>
              <a:t>      </a:t>
            </a:r>
            <a:endParaRPr lang="ru-RU" altLang="zh-CN" sz="1200">
              <a:latin typeface="Calibri" pitchFamily="34" charset="0"/>
            </a:endParaRPr>
          </a:p>
        </p:txBody>
      </p:sp>
      <p:pic>
        <p:nvPicPr>
          <p:cNvPr id="7" name="Picture 8" descr="AG00011_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6296" y="4653136"/>
            <a:ext cx="1512168" cy="1708553"/>
          </a:xfrm>
          <a:prstGeom prst="rect">
            <a:avLst/>
          </a:prstGeom>
          <a:noFill/>
        </p:spPr>
      </p:pic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812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1479623"/>
              </p:ext>
            </p:extLst>
          </p:nvPr>
        </p:nvGraphicFramePr>
        <p:xfrm>
          <a:off x="1377950" y="2671763"/>
          <a:ext cx="5707063" cy="340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3" name="Лист" r:id="rId6" imgW="5705475" imgH="3400425" progId="Excel.Sheet.8">
                  <p:embed/>
                </p:oleObj>
              </mc:Choice>
              <mc:Fallback>
                <p:oleObj name="Лист" r:id="rId6" imgW="5705475" imgH="3400425" progId="Excel.Sheet.8">
                  <p:embed/>
                  <p:pic>
                    <p:nvPicPr>
                      <p:cNvPr id="0" name="Диаграмма 8"/>
                      <p:cNvPicPr>
                        <a:picLocks noChangeArrowheads="1"/>
                      </p:cNvPicPr>
                      <p:nvPr/>
                    </p:nvPicPr>
                    <p:blipFill>
                      <a:blip r:embed="rId7"/>
                      <a:srcRect b="-78"/>
                      <a:stretch>
                        <a:fillRect/>
                      </a:stretch>
                    </p:blipFill>
                    <p:spPr bwMode="auto">
                      <a:xfrm>
                        <a:off x="1377950" y="2671763"/>
                        <a:ext cx="5707063" cy="3405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0" y="3267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1844824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Диагностика социализации личности ребёнка по методике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М.И.  Рожковой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</p:spTree>
  </p:cSld>
  <p:clrMapOvr>
    <a:masterClrMapping/>
  </p:clrMapOvr>
  <p:transition advClick="0" advTm="7000"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6386" name="Picture 5" descr="40e233253335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16387" name="TextBox 9"/>
          <p:cNvSpPr txBox="1">
            <a:spLocks noChangeArrowheads="1"/>
          </p:cNvSpPr>
          <p:nvPr/>
        </p:nvSpPr>
        <p:spPr bwMode="auto">
          <a:xfrm>
            <a:off x="1403648" y="620713"/>
            <a:ext cx="655272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990000"/>
                </a:solidFill>
                <a:latin typeface="Monotype Corsiva" pitchFamily="66" charset="0"/>
              </a:rPr>
              <a:t>Мониторинг по личностному росту  по методике  Д.В. Григорьева,   И.В. Кулешова,  П.В. Степанова</a:t>
            </a:r>
            <a:endParaRPr lang="ru-RU" sz="2400" dirty="0">
              <a:solidFill>
                <a:srgbClr val="990000"/>
              </a:solidFill>
              <a:latin typeface="Monotype Corsiva" pitchFamily="66" charset="0"/>
            </a:endParaRPr>
          </a:p>
        </p:txBody>
      </p:sp>
      <p:sp>
        <p:nvSpPr>
          <p:cNvPr id="16388" name="Rectangle 1"/>
          <p:cNvSpPr>
            <a:spLocks noChangeArrowheads="1"/>
          </p:cNvSpPr>
          <p:nvPr/>
        </p:nvSpPr>
        <p:spPr bwMode="auto">
          <a:xfrm>
            <a:off x="1214438" y="4792663"/>
            <a:ext cx="6786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altLang="zh-CN" sz="1200">
                <a:solidFill>
                  <a:srgbClr val="000099"/>
                </a:solidFill>
                <a:latin typeface="Liberation Serif"/>
              </a:rPr>
              <a:t>      </a:t>
            </a:r>
            <a:endParaRPr lang="ru-RU" altLang="zh-CN" sz="1200">
              <a:latin typeface="Calibri" pitchFamily="34" charset="0"/>
            </a:endParaRPr>
          </a:p>
        </p:txBody>
      </p:sp>
      <p:pic>
        <p:nvPicPr>
          <p:cNvPr id="7" name="Picture 8" descr="AG00011_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2280" y="4941168"/>
            <a:ext cx="1512168" cy="1708553"/>
          </a:xfrm>
          <a:prstGeom prst="rect">
            <a:avLst/>
          </a:prstGeom>
          <a:noFill/>
        </p:spPr>
      </p:pic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7105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9865259"/>
              </p:ext>
            </p:extLst>
          </p:nvPr>
        </p:nvGraphicFramePr>
        <p:xfrm>
          <a:off x="1547813" y="1989138"/>
          <a:ext cx="5924550" cy="301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09" name="Лист" r:id="rId6" imgW="6305550" imgH="2676525" progId="Excel.Sheet.8">
                  <p:embed/>
                </p:oleObj>
              </mc:Choice>
              <mc:Fallback>
                <p:oleObj name="Лист" r:id="rId6" imgW="6305550" imgH="2676525" progId="Excel.Sheet.8">
                  <p:embed/>
                  <p:pic>
                    <p:nvPicPr>
                      <p:cNvPr id="0" name="Диаграмма 7"/>
                      <p:cNvPicPr>
                        <a:picLocks noChangeArrowheads="1"/>
                      </p:cNvPicPr>
                      <p:nvPr/>
                    </p:nvPicPr>
                    <p:blipFill>
                      <a:blip r:embed="rId7"/>
                      <a:srcRect b="-24"/>
                      <a:stretch>
                        <a:fillRect/>
                      </a:stretch>
                    </p:blipFill>
                    <p:spPr bwMode="auto">
                      <a:xfrm>
                        <a:off x="1547813" y="1989138"/>
                        <a:ext cx="5924550" cy="3017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0" y="2686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 advClick="0" advTm="7000"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6386" name="Picture 5" descr="40e233253335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16387" name="TextBox 9"/>
          <p:cNvSpPr txBox="1">
            <a:spLocks noChangeArrowheads="1"/>
          </p:cNvSpPr>
          <p:nvPr/>
        </p:nvSpPr>
        <p:spPr bwMode="auto">
          <a:xfrm>
            <a:off x="1475656" y="1196752"/>
            <a:ext cx="602858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Monotype Corsiva" pitchFamily="66" charset="0"/>
              </a:rPr>
              <a:t>Мониторинг уровня воспитанности</a:t>
            </a:r>
            <a:endParaRPr lang="ru-RU" sz="3200" b="1" dirty="0">
              <a:solidFill>
                <a:srgbClr val="990000"/>
              </a:solidFill>
              <a:latin typeface="Monotype Corsiva" pitchFamily="66" charset="0"/>
            </a:endParaRPr>
          </a:p>
        </p:txBody>
      </p:sp>
      <p:sp>
        <p:nvSpPr>
          <p:cNvPr id="16388" name="Rectangle 1"/>
          <p:cNvSpPr>
            <a:spLocks noChangeArrowheads="1"/>
          </p:cNvSpPr>
          <p:nvPr/>
        </p:nvSpPr>
        <p:spPr bwMode="auto">
          <a:xfrm>
            <a:off x="1214438" y="4792663"/>
            <a:ext cx="6786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altLang="zh-CN" sz="1200">
                <a:solidFill>
                  <a:srgbClr val="000099"/>
                </a:solidFill>
                <a:latin typeface="Liberation Serif"/>
              </a:rPr>
              <a:t>      </a:t>
            </a:r>
            <a:endParaRPr lang="ru-RU" altLang="zh-CN" sz="1200">
              <a:latin typeface="Calibri" pitchFamily="34" charset="0"/>
            </a:endParaRPr>
          </a:p>
        </p:txBody>
      </p:sp>
      <p:pic>
        <p:nvPicPr>
          <p:cNvPr id="7" name="Picture 8" descr="AG00011_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0232" y="4797152"/>
            <a:ext cx="1512168" cy="1708553"/>
          </a:xfrm>
          <a:prstGeom prst="rect">
            <a:avLst/>
          </a:prstGeom>
          <a:noFill/>
        </p:spPr>
      </p:pic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6081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3649492"/>
              </p:ext>
            </p:extLst>
          </p:nvPr>
        </p:nvGraphicFramePr>
        <p:xfrm>
          <a:off x="1619250" y="2060575"/>
          <a:ext cx="5837238" cy="284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5" name="Лист" r:id="rId6" imgW="5838825" imgH="2838450" progId="Excel.Sheet.8">
                  <p:embed/>
                </p:oleObj>
              </mc:Choice>
              <mc:Fallback>
                <p:oleObj name="Лист" r:id="rId6" imgW="5838825" imgH="2838450" progId="Excel.Sheet.8">
                  <p:embed/>
                  <p:pic>
                    <p:nvPicPr>
                      <p:cNvPr id="0" name="Диаграмма 6"/>
                      <p:cNvPicPr>
                        <a:picLocks noChangeArrowheads="1"/>
                      </p:cNvPicPr>
                      <p:nvPr/>
                    </p:nvPicPr>
                    <p:blipFill>
                      <a:blip r:embed="rId7"/>
                      <a:srcRect b="-24"/>
                      <a:stretch>
                        <a:fillRect/>
                      </a:stretch>
                    </p:blipFill>
                    <p:spPr bwMode="auto">
                      <a:xfrm>
                        <a:off x="1619250" y="2060575"/>
                        <a:ext cx="5837238" cy="2841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0" y="3143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 advClick="0" advTm="7000"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Semenjuk-A.A.</Template>
  <TotalTime>23</TotalTime>
  <Words>413</Words>
  <Application>Microsoft Office PowerPoint</Application>
  <PresentationFormat>Экран (4:3)</PresentationFormat>
  <Paragraphs>77</Paragraphs>
  <Slides>14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Тема Office</vt:lpstr>
      <vt:lpstr>Лист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User1</dc:creator>
  <cp:lastModifiedBy>AutoBVT</cp:lastModifiedBy>
  <cp:revision>4</cp:revision>
  <dcterms:created xsi:type="dcterms:W3CDTF">2017-01-19T10:04:55Z</dcterms:created>
  <dcterms:modified xsi:type="dcterms:W3CDTF">2017-01-19T09:36:44Z</dcterms:modified>
</cp:coreProperties>
</file>